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331" r:id="rId3"/>
    <p:sldId id="322" r:id="rId4"/>
    <p:sldId id="330" r:id="rId5"/>
    <p:sldId id="309" r:id="rId6"/>
    <p:sldId id="258" r:id="rId7"/>
    <p:sldId id="323" r:id="rId8"/>
    <p:sldId id="329" r:id="rId9"/>
    <p:sldId id="300" r:id="rId10"/>
    <p:sldId id="301" r:id="rId11"/>
    <p:sldId id="260" r:id="rId12"/>
    <p:sldId id="264" r:id="rId13"/>
    <p:sldId id="325" r:id="rId14"/>
    <p:sldId id="287" r:id="rId15"/>
    <p:sldId id="261" r:id="rId16"/>
    <p:sldId id="302" r:id="rId17"/>
    <p:sldId id="305" r:id="rId18"/>
    <p:sldId id="262" r:id="rId19"/>
    <p:sldId id="286" r:id="rId20"/>
    <p:sldId id="271" r:id="rId21"/>
    <p:sldId id="282" r:id="rId22"/>
    <p:sldId id="288" r:id="rId23"/>
    <p:sldId id="324" r:id="rId24"/>
    <p:sldId id="281" r:id="rId25"/>
    <p:sldId id="326" r:id="rId26"/>
    <p:sldId id="315" r:id="rId27"/>
    <p:sldId id="314" r:id="rId28"/>
    <p:sldId id="316" r:id="rId29"/>
    <p:sldId id="334" r:id="rId30"/>
    <p:sldId id="327" r:id="rId31"/>
    <p:sldId id="285" r:id="rId32"/>
    <p:sldId id="307" r:id="rId33"/>
    <p:sldId id="283" r:id="rId34"/>
    <p:sldId id="295" r:id="rId35"/>
    <p:sldId id="306" r:id="rId36"/>
    <p:sldId id="278" r:id="rId37"/>
    <p:sldId id="335" r:id="rId38"/>
    <p:sldId id="328" r:id="rId39"/>
    <p:sldId id="333" r:id="rId40"/>
    <p:sldId id="332"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entury Gothic" panose="020B0502020202020204" pitchFamily="34" charset="0"/>
      <p:regular r:id="rId47"/>
      <p:bold r:id="rId48"/>
      <p:italic r:id="rId49"/>
      <p:boldItalic r:id="rId50"/>
    </p:embeddedFont>
    <p:embeddedFont>
      <p:font typeface="Fira Sans" panose="020B0503050000020004" pitchFamily="34" charset="0"/>
      <p:regular r:id="rId51"/>
      <p:bold r:id="rId52"/>
      <p:italic r:id="rId53"/>
      <p:boldItalic r:id="rId54"/>
    </p:embeddedFont>
    <p:embeddedFont>
      <p:font typeface="Fira Sans Extra Condensed" panose="020F0502020204030204" pitchFamily="34" charset="0"/>
      <p:regular r:id="rId55"/>
      <p:bold r:id="rId56"/>
    </p:embeddedFont>
    <p:embeddedFont>
      <p:font typeface="Helvetica" pitchFamily="2" charset="0"/>
      <p:regular r:id="rId57"/>
      <p:bold r:id="rId58"/>
      <p:italic r:id="rId59"/>
      <p:boldItalic r:id="rId60"/>
    </p:embeddedFont>
    <p:embeddedFont>
      <p:font typeface="Roboto Condensed" pitchFamily="2" charset="0"/>
      <p:regular r:id="rId61"/>
      <p:bold r:id="rId62"/>
      <p:italic r:id="rId63"/>
      <p:boldItalic r:id="rId64"/>
    </p:embeddedFont>
    <p:embeddedFont>
      <p:font typeface="Roboto Condensed Bold" pitchFamily="2" charset="0"/>
      <p:regular r:id="rId65"/>
      <p:bold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ol López" initials="ML" lastIdx="10" clrIdx="0">
    <p:extLst>
      <p:ext uri="{19B8F6BF-5375-455C-9EA6-DF929625EA0E}">
        <p15:presenceInfo xmlns:p15="http://schemas.microsoft.com/office/powerpoint/2012/main" userId="Marisol Lóp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BC6D0"/>
    <a:srgbClr val="FFFFFF"/>
    <a:srgbClr val="EC748C"/>
    <a:srgbClr val="9DD91A"/>
    <a:srgbClr val="F8DB31"/>
    <a:srgbClr val="9BBB59"/>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33" autoAdjust="0"/>
  </p:normalViewPr>
  <p:slideViewPr>
    <p:cSldViewPr>
      <p:cViewPr varScale="1">
        <p:scale>
          <a:sx n="60" d="100"/>
          <a:sy n="60" d="100"/>
        </p:scale>
        <p:origin x="88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6.xml.rels><?xml version="1.0" encoding="UTF-8" standalone="yes"?>
<Relationships xmlns="http://schemas.openxmlformats.org/package/2006/relationships"><Relationship Id="rId3" Type="http://schemas.openxmlformats.org/officeDocument/2006/relationships/oleObject" Target="file:////192.168.0.156\Datos\CyC\7-BIBLIOTECA\A&#209;O%202015\011-22%20PARQUES%20NACIONALES\011-22%20C&#243;mo%20Vamos%20Parques%20Nacionales\1.3.%20Documentos%20Ejecuci&#243;n\1.3.3.%20Registros%20procesamiento\011-22%20Tablas%20de%20Salida%20V2_2.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192.168.0.156\Datos\CyC\7-BIBLIOTECA\A&#209;O%202015\011-22%20PARQUES%20NACIONALES\011-22%20C&#243;mo%20Vamos%20Parques%20Nacionales\1.3.%20Documentos%20Ejecuci&#243;n\1.3.3.%20Registros%20procesamiento\011-22%20Tablas%20de%20Salida%20V2_2.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2.xml.rels><?xml version="1.0" encoding="UTF-8" standalone="yes"?>
<Relationships xmlns="http://schemas.openxmlformats.org/package/2006/relationships"><Relationship Id="rId3" Type="http://schemas.openxmlformats.org/officeDocument/2006/relationships/oleObject" Target="file:////192.168.0.156\Datos\CyC\7-BIBLIOTECA\A&#209;O%202015\011-22%20PARQUES%20NACIONALES\011-22%20C&#243;mo%20Vamos%20Parques%20Nacionales\1.3.%20Documentos%20Ejecuci&#243;n\1.3.3.%20Registros%20procesamiento\011-22%20Tablas%20de%20Salida%20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28.xml.rels><?xml version="1.0" encoding="UTF-8" standalone="yes"?>
<Relationships xmlns="http://schemas.openxmlformats.org/package/2006/relationships"><Relationship Id="rId3" Type="http://schemas.openxmlformats.org/officeDocument/2006/relationships/oleObject" Target="file:///C:\Users\Pablo\Downloads\011-22%20Tablas%20de%20Salida%20V2_2.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192.168.0.156\Datos\CyC\7-BIBLIOTECA\A&#209;O%202015\011-22%20PARQUES%20NACIONALES\011-22%20C&#243;mo%20Vamos%20Parques%20Nacionales\1.3.%20Documentos%20Ejecuci&#243;n\1.3.3.%20Registros%20procesamiento\011-22%20Tablas%20de%20Salida%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0.156\Datos\CyC\7-BIBLIOTECA\A&#209;O%202015\011-22%20PARQUES%20NACIONALES\011-22%20C&#243;mo%20Vamos%20Parques%20Nacionales\1.3.%20Documentos%20Ejecuci&#243;n\1.3.3.%20Registros%20procesamiento\011-22%20Tablas%20de%20Salida%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1.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Series 1</c:v>
                </c:pt>
              </c:strCache>
            </c:strRef>
          </c:tx>
          <c:spPr>
            <a:solidFill>
              <a:srgbClr val="9DD91A"/>
            </a:solidFill>
            <a:ln>
              <a:noFill/>
            </a:ln>
            <a:effectLst/>
          </c:spPr>
          <c:invertIfNegative val="0"/>
          <c:dPt>
            <c:idx val="0"/>
            <c:invertIfNegative val="0"/>
            <c:bubble3D val="0"/>
            <c:spPr>
              <a:solidFill>
                <a:srgbClr val="9DD91A"/>
              </a:solidFill>
              <a:ln>
                <a:noFill/>
              </a:ln>
              <a:effectLst/>
            </c:spPr>
            <c:extLst>
              <c:ext xmlns:c16="http://schemas.microsoft.com/office/drawing/2014/chart" uri="{C3380CC4-5D6E-409C-BE32-E72D297353CC}">
                <c16:uniqueId val="{00000001-51A5-47C2-AF5E-E7EFB4E93CB4}"/>
              </c:ext>
            </c:extLst>
          </c:dPt>
          <c:dPt>
            <c:idx val="1"/>
            <c:invertIfNegative val="0"/>
            <c:bubble3D val="0"/>
            <c:spPr>
              <a:solidFill>
                <a:srgbClr val="EC748C"/>
              </a:solidFill>
              <a:ln>
                <a:noFill/>
              </a:ln>
              <a:effectLst/>
            </c:spPr>
            <c:extLst>
              <c:ext xmlns:c16="http://schemas.microsoft.com/office/drawing/2014/chart" uri="{C3380CC4-5D6E-409C-BE32-E72D297353CC}">
                <c16:uniqueId val="{00000003-51A5-47C2-AF5E-E7EFB4E93CB4}"/>
              </c:ext>
            </c:extLst>
          </c:dPt>
          <c:cat>
            <c:strRef>
              <c:f>Sheet1!$A$2:$A$3</c:f>
              <c:strCache>
                <c:ptCount val="2"/>
                <c:pt idx="0">
                  <c:v>Male</c:v>
                </c:pt>
                <c:pt idx="1">
                  <c:v>Female</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51A5-47C2-AF5E-E7EFB4E93CB4}"/>
            </c:ext>
          </c:extLst>
        </c:ser>
        <c:ser>
          <c:idx val="1"/>
          <c:order val="1"/>
          <c:tx>
            <c:strRef>
              <c:f>Sheet1!$C$1</c:f>
              <c:strCache>
                <c:ptCount val="1"/>
                <c:pt idx="0">
                  <c:v>Series 2</c:v>
                </c:pt>
              </c:strCache>
            </c:strRef>
          </c:tx>
          <c:spPr>
            <a:solidFill>
              <a:schemeClr val="bg2">
                <a:lumMod val="90000"/>
              </a:schemeClr>
            </a:solidFill>
            <a:ln>
              <a:noFill/>
            </a:ln>
            <a:effectLst/>
          </c:spPr>
          <c:invertIfNegative val="0"/>
          <c:cat>
            <c:strRef>
              <c:f>Sheet1!$A$2:$A$3</c:f>
              <c:strCache>
                <c:ptCount val="2"/>
                <c:pt idx="0">
                  <c:v>Male</c:v>
                </c:pt>
                <c:pt idx="1">
                  <c:v>Female</c:v>
                </c:pt>
              </c:strCache>
            </c:strRef>
          </c:cat>
          <c:val>
            <c:numRef>
              <c:f>Sheet1!$C$2:$C$3</c:f>
              <c:numCache>
                <c:formatCode>General</c:formatCode>
                <c:ptCount val="2"/>
                <c:pt idx="0">
                  <c:v>55</c:v>
                </c:pt>
                <c:pt idx="1">
                  <c:v>45</c:v>
                </c:pt>
              </c:numCache>
            </c:numRef>
          </c:val>
          <c:extLst>
            <c:ext xmlns:c16="http://schemas.microsoft.com/office/drawing/2014/chart" uri="{C3380CC4-5D6E-409C-BE32-E72D297353CC}">
              <c16:uniqueId val="{00000005-51A5-47C2-AF5E-E7EFB4E93CB4}"/>
            </c:ext>
          </c:extLst>
        </c:ser>
        <c:dLbls>
          <c:showLegendKey val="0"/>
          <c:showVal val="0"/>
          <c:showCatName val="0"/>
          <c:showSerName val="0"/>
          <c:showPercent val="0"/>
          <c:showBubbleSize val="0"/>
        </c:dLbls>
        <c:gapWidth val="7"/>
        <c:overlap val="100"/>
        <c:axId val="315995872"/>
        <c:axId val="315996656"/>
      </c:barChart>
      <c:catAx>
        <c:axId val="315995872"/>
        <c:scaling>
          <c:orientation val="minMax"/>
        </c:scaling>
        <c:delete val="1"/>
        <c:axPos val="b"/>
        <c:numFmt formatCode="General" sourceLinked="1"/>
        <c:majorTickMark val="none"/>
        <c:minorTickMark val="none"/>
        <c:tickLblPos val="nextTo"/>
        <c:crossAx val="315996656"/>
        <c:crosses val="autoZero"/>
        <c:auto val="1"/>
        <c:lblAlgn val="ctr"/>
        <c:lblOffset val="100"/>
        <c:noMultiLvlLbl val="0"/>
      </c:catAx>
      <c:valAx>
        <c:axId val="3159966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5995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14</c:v>
                </c:pt>
              </c:numCache>
            </c:numRef>
          </c:val>
          <c:extLst>
            <c:ext xmlns:c16="http://schemas.microsoft.com/office/drawing/2014/chart" uri="{C3380CC4-5D6E-409C-BE32-E72D297353CC}">
              <c16:uniqueId val="{00000000-7630-4461-8CF4-41A1E51F3670}"/>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86</c:v>
                </c:pt>
              </c:numCache>
            </c:numRef>
          </c:val>
          <c:extLst>
            <c:ext xmlns:c16="http://schemas.microsoft.com/office/drawing/2014/chart" uri="{C3380CC4-5D6E-409C-BE32-E72D297353CC}">
              <c16:uniqueId val="{00000001-7630-4461-8CF4-41A1E51F3670}"/>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14</c:v>
                </c:pt>
              </c:numCache>
            </c:numRef>
          </c:val>
          <c:extLst>
            <c:ext xmlns:c16="http://schemas.microsoft.com/office/drawing/2014/chart" uri="{C3380CC4-5D6E-409C-BE32-E72D297353CC}">
              <c16:uniqueId val="{00000000-FDF7-4E84-8770-7FABC3DEC6A9}"/>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86</c:v>
                </c:pt>
              </c:numCache>
            </c:numRef>
          </c:val>
          <c:extLst>
            <c:ext xmlns:c16="http://schemas.microsoft.com/office/drawing/2014/chart" uri="{C3380CC4-5D6E-409C-BE32-E72D297353CC}">
              <c16:uniqueId val="{00000001-FDF7-4E84-8770-7FABC3DEC6A9}"/>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12</c:v>
                </c:pt>
              </c:numCache>
            </c:numRef>
          </c:val>
          <c:extLst>
            <c:ext xmlns:c16="http://schemas.microsoft.com/office/drawing/2014/chart" uri="{C3380CC4-5D6E-409C-BE32-E72D297353CC}">
              <c16:uniqueId val="{00000000-3D55-401D-9ECF-1084DA51CAC2}"/>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88</c:v>
                </c:pt>
              </c:numCache>
            </c:numRef>
          </c:val>
          <c:extLst>
            <c:ext xmlns:c16="http://schemas.microsoft.com/office/drawing/2014/chart" uri="{C3380CC4-5D6E-409C-BE32-E72D297353CC}">
              <c16:uniqueId val="{00000001-3D55-401D-9ECF-1084DA51CAC2}"/>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E632-429D-8477-1B73059C2261}"/>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57</c:v>
                </c:pt>
              </c:numCache>
            </c:numRef>
          </c:val>
          <c:extLst>
            <c:ext xmlns:c16="http://schemas.microsoft.com/office/drawing/2014/chart" uri="{C3380CC4-5D6E-409C-BE32-E72D297353CC}">
              <c16:uniqueId val="{00000001-E632-429D-8477-1B73059C2261}"/>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FA82-4345-A651-486A08249E7F}"/>
              </c:ext>
            </c:extLst>
          </c:dPt>
          <c:dPt>
            <c:idx val="1"/>
            <c:bubble3D val="0"/>
            <c:spPr>
              <a:solidFill>
                <a:srgbClr val="5BC6D0"/>
              </a:solidFill>
              <a:ln w="19050">
                <a:noFill/>
              </a:ln>
              <a:effectLst/>
            </c:spPr>
            <c:extLst>
              <c:ext xmlns:c16="http://schemas.microsoft.com/office/drawing/2014/chart" uri="{C3380CC4-5D6E-409C-BE32-E72D297353CC}">
                <c16:uniqueId val="{00000003-FA82-4345-A651-486A08249E7F}"/>
              </c:ext>
            </c:extLst>
          </c:dPt>
          <c:dPt>
            <c:idx val="2"/>
            <c:bubble3D val="0"/>
            <c:spPr>
              <a:solidFill>
                <a:schemeClr val="bg1">
                  <a:lumMod val="50000"/>
                </a:schemeClr>
              </a:solidFill>
              <a:ln>
                <a:noFill/>
              </a:ln>
            </c:spPr>
            <c:extLst>
              <c:ext xmlns:c16="http://schemas.microsoft.com/office/drawing/2014/chart" uri="{C3380CC4-5D6E-409C-BE32-E72D297353CC}">
                <c16:uniqueId val="{00000006-FA82-4345-A651-486A08249E7F}"/>
              </c:ext>
            </c:extLst>
          </c:dPt>
          <c:cat>
            <c:strRef>
              <c:f>Sheet1!$A$2:$A$5</c:f>
              <c:strCache>
                <c:ptCount val="3"/>
                <c:pt idx="0">
                  <c:v>Si</c:v>
                </c:pt>
                <c:pt idx="1">
                  <c:v>No</c:v>
                </c:pt>
                <c:pt idx="2">
                  <c:v>No sabe</c:v>
                </c:pt>
              </c:strCache>
            </c:strRef>
          </c:cat>
          <c:val>
            <c:numRef>
              <c:f>Sheet1!$B$2:$B$5</c:f>
              <c:numCache>
                <c:formatCode>General</c:formatCode>
                <c:ptCount val="4"/>
                <c:pt idx="0">
                  <c:v>65</c:v>
                </c:pt>
                <c:pt idx="1">
                  <c:v>28</c:v>
                </c:pt>
                <c:pt idx="2">
                  <c:v>7</c:v>
                </c:pt>
              </c:numCache>
            </c:numRef>
          </c:val>
          <c:extLst>
            <c:ext xmlns:c16="http://schemas.microsoft.com/office/drawing/2014/chart" uri="{C3380CC4-5D6E-409C-BE32-E72D297353CC}">
              <c16:uniqueId val="{00000004-FA82-4345-A651-486A08249E7F}"/>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7D85-45D7-BDBC-0610414E5608}"/>
              </c:ext>
            </c:extLst>
          </c:dPt>
          <c:dPt>
            <c:idx val="1"/>
            <c:bubble3D val="0"/>
            <c:spPr>
              <a:solidFill>
                <a:srgbClr val="5BC6D0"/>
              </a:solidFill>
              <a:ln w="19050">
                <a:noFill/>
              </a:ln>
              <a:effectLst/>
            </c:spPr>
            <c:extLst>
              <c:ext xmlns:c16="http://schemas.microsoft.com/office/drawing/2014/chart" uri="{C3380CC4-5D6E-409C-BE32-E72D297353CC}">
                <c16:uniqueId val="{00000003-7D85-45D7-BDBC-0610414E5608}"/>
              </c:ext>
            </c:extLst>
          </c:dPt>
          <c:dPt>
            <c:idx val="2"/>
            <c:bubble3D val="0"/>
            <c:spPr>
              <a:solidFill>
                <a:schemeClr val="bg1">
                  <a:lumMod val="50000"/>
                </a:schemeClr>
              </a:solidFill>
              <a:ln>
                <a:noFill/>
              </a:ln>
            </c:spPr>
            <c:extLst>
              <c:ext xmlns:c16="http://schemas.microsoft.com/office/drawing/2014/chart" uri="{C3380CC4-5D6E-409C-BE32-E72D297353CC}">
                <c16:uniqueId val="{00000005-7D85-45D7-BDBC-0610414E5608}"/>
              </c:ext>
            </c:extLst>
          </c:dPt>
          <c:cat>
            <c:strRef>
              <c:f>Sheet1!$A$2:$A$4</c:f>
              <c:strCache>
                <c:ptCount val="3"/>
                <c:pt idx="0">
                  <c:v>Si</c:v>
                </c:pt>
                <c:pt idx="1">
                  <c:v>No</c:v>
                </c:pt>
                <c:pt idx="2">
                  <c:v>No sabe</c:v>
                </c:pt>
              </c:strCache>
            </c:strRef>
          </c:cat>
          <c:val>
            <c:numRef>
              <c:f>Sheet1!$B$2:$B$4</c:f>
              <c:numCache>
                <c:formatCode>General</c:formatCode>
                <c:ptCount val="3"/>
                <c:pt idx="0">
                  <c:v>86</c:v>
                </c:pt>
                <c:pt idx="1">
                  <c:v>10</c:v>
                </c:pt>
                <c:pt idx="2">
                  <c:v>4</c:v>
                </c:pt>
              </c:numCache>
            </c:numRef>
          </c:val>
          <c:extLst>
            <c:ext xmlns:c16="http://schemas.microsoft.com/office/drawing/2014/chart" uri="{C3380CC4-5D6E-409C-BE32-E72D297353CC}">
              <c16:uniqueId val="{00000006-7D85-45D7-BDBC-0610414E5608}"/>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s-CO" b="1" dirty="0"/>
              <a:t>¿Identifica usted algún impacto negativo en su vida o en la de su comunidad por la existencia de los Parques Nacionales Naturales?</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dLbls>
          <c:showLegendKey val="0"/>
          <c:showVal val="1"/>
          <c:showCatName val="0"/>
          <c:showSerName val="0"/>
          <c:showPercent val="0"/>
          <c:showBubbleSize val="0"/>
        </c:dLbls>
        <c:gapWidth val="150"/>
        <c:overlap val="-25"/>
        <c:axId val="229643120"/>
        <c:axId val="229648944"/>
      </c:barChart>
      <c:catAx>
        <c:axId val="22964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29648944"/>
        <c:crosses val="autoZero"/>
        <c:auto val="1"/>
        <c:lblAlgn val="ctr"/>
        <c:lblOffset val="100"/>
        <c:noMultiLvlLbl val="0"/>
      </c:catAx>
      <c:valAx>
        <c:axId val="229648944"/>
        <c:scaling>
          <c:orientation val="minMax"/>
          <c:max val="1"/>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22964312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95000"/>
                    <a:lumOff val="5000"/>
                  </a:schemeClr>
                </a:solidFill>
                <a:latin typeface="Roboto Condensed" panose="02000000000000000000" pitchFamily="2" charset="0"/>
                <a:ea typeface="Roboto Condensed" panose="02000000000000000000" pitchFamily="2" charset="0"/>
                <a:cs typeface="+mn-cs"/>
              </a:defRPr>
            </a:pPr>
            <a:r>
              <a:rPr lang="es-CO" sz="2000" b="1" dirty="0">
                <a:solidFill>
                  <a:schemeClr val="tx1">
                    <a:lumMod val="95000"/>
                    <a:lumOff val="5000"/>
                  </a:schemeClr>
                </a:solidFill>
              </a:rPr>
              <a:t>¿Reconoce usted algún tipo amenazas sobre los Parques Nacionales Naturales? </a:t>
            </a:r>
          </a:p>
        </c:rich>
      </c:tx>
      <c:layout>
        <c:manualLayout>
          <c:xMode val="edge"/>
          <c:yMode val="edge"/>
          <c:x val="0.1612661485496131"/>
          <c:y val="2.4167261809275396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95000"/>
                  <a:lumOff val="5000"/>
                </a:schemeClr>
              </a:solidFill>
              <a:latin typeface="Roboto Condensed" panose="02000000000000000000" pitchFamily="2" charset="0"/>
              <a:ea typeface="Roboto Condensed" panose="02000000000000000000" pitchFamily="2" charset="0"/>
              <a:cs typeface="+mn-cs"/>
            </a:defRPr>
          </a:pPr>
          <a:endParaRPr lang="es-CO"/>
        </a:p>
      </c:txPr>
    </c:title>
    <c:autoTitleDeleted val="0"/>
    <c:plotArea>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45F4-4BD3-BD23-465595A025F5}"/>
              </c:ext>
            </c:extLst>
          </c:dPt>
          <c:dPt>
            <c:idx val="1"/>
            <c:bubble3D val="0"/>
            <c:spPr>
              <a:solidFill>
                <a:srgbClr val="5BC6D0"/>
              </a:solidFill>
              <a:ln w="19050">
                <a:solidFill>
                  <a:schemeClr val="lt1"/>
                </a:solidFill>
              </a:ln>
              <a:effectLst/>
            </c:spPr>
            <c:extLst>
              <c:ext xmlns:c16="http://schemas.microsoft.com/office/drawing/2014/chart" uri="{C3380CC4-5D6E-409C-BE32-E72D297353CC}">
                <c16:uniqueId val="{00000003-45F4-4BD3-BD23-465595A025F5}"/>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45F4-4BD3-BD23-465595A025F5}"/>
              </c:ext>
            </c:extLst>
          </c:dPt>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'[011-22 Tablas de Salida V2_2.xlsx]Valoración PNN'!$B$83:$B$85</c:f>
              <c:strCache>
                <c:ptCount val="3"/>
                <c:pt idx="0">
                  <c:v>Si</c:v>
                </c:pt>
                <c:pt idx="1">
                  <c:v>No</c:v>
                </c:pt>
                <c:pt idx="2">
                  <c:v>NS/NR</c:v>
                </c:pt>
              </c:strCache>
            </c:strRef>
          </c:cat>
          <c:val>
            <c:numRef>
              <c:f>'[011-22 Tablas de Salida V2_2.xlsx]Valoración PNN'!$C$83:$C$85</c:f>
              <c:numCache>
                <c:formatCode>0%</c:formatCode>
                <c:ptCount val="3"/>
                <c:pt idx="0">
                  <c:v>0.37742677096775651</c:v>
                </c:pt>
                <c:pt idx="1">
                  <c:v>0.56100773986987051</c:v>
                </c:pt>
                <c:pt idx="2">
                  <c:v>6.156548916236982E-2</c:v>
                </c:pt>
              </c:numCache>
            </c:numRef>
          </c:val>
          <c:extLst>
            <c:ext xmlns:c16="http://schemas.microsoft.com/office/drawing/2014/chart" uri="{C3380CC4-5D6E-409C-BE32-E72D297353CC}">
              <c16:uniqueId val="{00000006-45F4-4BD3-BD23-465595A025F5}"/>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s-CO"/>
        </a:p>
      </c:txPr>
    </c:legend>
    <c:plotVisOnly val="1"/>
    <c:dispBlanksAs val="gap"/>
    <c:showDLblsOverMax val="0"/>
  </c:chart>
  <c:spPr>
    <a:noFill/>
    <a:ln>
      <a:noFill/>
    </a:ln>
    <a:effectLst/>
  </c:spPr>
  <c:txPr>
    <a:bodyPr/>
    <a:lstStyle/>
    <a:p>
      <a:pPr>
        <a:defRPr sz="1600">
          <a:latin typeface="Roboto Condensed" panose="02000000000000000000" pitchFamily="2" charset="0"/>
          <a:ea typeface="Roboto Condensed" panose="02000000000000000000" pitchFamily="2"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6E3F-461D-96DC-E8F752F1C5AE}"/>
              </c:ext>
            </c:extLst>
          </c:dPt>
          <c:dPt>
            <c:idx val="1"/>
            <c:bubble3D val="0"/>
            <c:spPr>
              <a:solidFill>
                <a:srgbClr val="5BC6D0"/>
              </a:solidFill>
              <a:ln w="19050">
                <a:noFill/>
              </a:ln>
              <a:effectLst/>
            </c:spPr>
            <c:extLst>
              <c:ext xmlns:c16="http://schemas.microsoft.com/office/drawing/2014/chart" uri="{C3380CC4-5D6E-409C-BE32-E72D297353CC}">
                <c16:uniqueId val="{00000003-6E3F-461D-96DC-E8F752F1C5AE}"/>
              </c:ext>
            </c:extLst>
          </c:dPt>
          <c:dPt>
            <c:idx val="2"/>
            <c:bubble3D val="0"/>
            <c:spPr>
              <a:solidFill>
                <a:schemeClr val="bg1">
                  <a:lumMod val="50000"/>
                </a:schemeClr>
              </a:solidFill>
              <a:ln>
                <a:noFill/>
              </a:ln>
            </c:spPr>
            <c:extLst>
              <c:ext xmlns:c16="http://schemas.microsoft.com/office/drawing/2014/chart" uri="{C3380CC4-5D6E-409C-BE32-E72D297353CC}">
                <c16:uniqueId val="{00000005-6E3F-461D-96DC-E8F752F1C5AE}"/>
              </c:ext>
            </c:extLst>
          </c:dPt>
          <c:cat>
            <c:strRef>
              <c:f>Sheet1!$A$2:$A$4</c:f>
              <c:strCache>
                <c:ptCount val="3"/>
                <c:pt idx="0">
                  <c:v>Si</c:v>
                </c:pt>
                <c:pt idx="1">
                  <c:v>No</c:v>
                </c:pt>
                <c:pt idx="2">
                  <c:v>No sabe</c:v>
                </c:pt>
              </c:strCache>
            </c:strRef>
          </c:cat>
          <c:val>
            <c:numRef>
              <c:f>Sheet1!$B$2:$B$4</c:f>
              <c:numCache>
                <c:formatCode>General</c:formatCode>
                <c:ptCount val="3"/>
                <c:pt idx="0">
                  <c:v>4</c:v>
                </c:pt>
                <c:pt idx="1">
                  <c:v>90</c:v>
                </c:pt>
                <c:pt idx="2">
                  <c:v>6</c:v>
                </c:pt>
              </c:numCache>
            </c:numRef>
          </c:val>
          <c:extLst>
            <c:ext xmlns:c16="http://schemas.microsoft.com/office/drawing/2014/chart" uri="{C3380CC4-5D6E-409C-BE32-E72D297353CC}">
              <c16:uniqueId val="{00000006-6E3F-461D-96DC-E8F752F1C5AE}"/>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BB7D-426F-A1F1-11311374AD58}"/>
              </c:ext>
            </c:extLst>
          </c:dPt>
          <c:dPt>
            <c:idx val="1"/>
            <c:bubble3D val="0"/>
            <c:spPr>
              <a:solidFill>
                <a:srgbClr val="5BC6D0"/>
              </a:solidFill>
              <a:ln w="19050">
                <a:noFill/>
              </a:ln>
              <a:effectLst/>
            </c:spPr>
            <c:extLst>
              <c:ext xmlns:c16="http://schemas.microsoft.com/office/drawing/2014/chart" uri="{C3380CC4-5D6E-409C-BE32-E72D297353CC}">
                <c16:uniqueId val="{00000003-BB7D-426F-A1F1-11311374AD58}"/>
              </c:ext>
            </c:extLst>
          </c:dPt>
          <c:cat>
            <c:strRef>
              <c:f>Sheet1!$A$2:$A$3</c:f>
              <c:strCache>
                <c:ptCount val="2"/>
                <c:pt idx="0">
                  <c:v>Si</c:v>
                </c:pt>
                <c:pt idx="1">
                  <c:v>No</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BB7D-426F-A1F1-11311374AD58}"/>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95000"/>
                    <a:lumOff val="5000"/>
                  </a:schemeClr>
                </a:solidFill>
                <a:latin typeface="+mn-lt"/>
                <a:ea typeface="+mn-ea"/>
                <a:cs typeface="+mn-cs"/>
              </a:defRPr>
            </a:pPr>
            <a:r>
              <a:rPr lang="es-CO" b="1" dirty="0">
                <a:solidFill>
                  <a:schemeClr val="tx1">
                    <a:lumMod val="95000"/>
                    <a:lumOff val="5000"/>
                  </a:schemeClr>
                </a:solidFill>
                <a:latin typeface="Roboto Condensed" panose="02000000000000000000" pitchFamily="2" charset="0"/>
                <a:ea typeface="Roboto Condensed" panose="02000000000000000000" pitchFamily="2" charset="0"/>
              </a:rPr>
              <a:t>Parentesco con el jefe de hogar</a:t>
            </a:r>
          </a:p>
        </c:rich>
      </c:tx>
      <c:layout>
        <c:manualLayout>
          <c:xMode val="edge"/>
          <c:yMode val="edge"/>
          <c:x val="0.3637045454545455"/>
          <c:y val="5.9937922201113734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95000"/>
                  <a:lumOff val="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EC748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V2.xlsx]Sociodemograficos'!$A$18:$A$23</c:f>
              <c:strCache>
                <c:ptCount val="6"/>
                <c:pt idx="0">
                  <c:v>Jefe (a) de hogar</c:v>
                </c:pt>
                <c:pt idx="1">
                  <c:v>Pareja, esposo (a), cónyuge, compañero (a)</c:v>
                </c:pt>
                <c:pt idx="2">
                  <c:v>Hijo(a), hijastro(a)</c:v>
                </c:pt>
                <c:pt idx="3">
                  <c:v>Otro pariente</c:v>
                </c:pt>
                <c:pt idx="4">
                  <c:v>Nieto(a)</c:v>
                </c:pt>
                <c:pt idx="5">
                  <c:v>Otro no pariente</c:v>
                </c:pt>
              </c:strCache>
            </c:strRef>
          </c:cat>
          <c:val>
            <c:numRef>
              <c:f>'[011-22 Tablas de Salida V2.xlsx]Sociodemograficos'!$B$18:$B$23</c:f>
              <c:numCache>
                <c:formatCode>0%</c:formatCode>
                <c:ptCount val="6"/>
                <c:pt idx="0">
                  <c:v>0.48800925664340655</c:v>
                </c:pt>
                <c:pt idx="1">
                  <c:v>0.21119229494688543</c:v>
                </c:pt>
                <c:pt idx="2">
                  <c:v>0.20622721163139635</c:v>
                </c:pt>
                <c:pt idx="3">
                  <c:v>6.9364029382322806E-2</c:v>
                </c:pt>
                <c:pt idx="4">
                  <c:v>0.01</c:v>
                </c:pt>
                <c:pt idx="5">
                  <c:v>9.1358186973012692E-3</c:v>
                </c:pt>
              </c:numCache>
            </c:numRef>
          </c:val>
          <c:extLst>
            <c:ext xmlns:c16="http://schemas.microsoft.com/office/drawing/2014/chart" uri="{C3380CC4-5D6E-409C-BE32-E72D297353CC}">
              <c16:uniqueId val="{00000000-23FC-448B-BC8E-932C2A0E7A17}"/>
            </c:ext>
          </c:extLst>
        </c:ser>
        <c:dLbls>
          <c:showLegendKey val="0"/>
          <c:showVal val="1"/>
          <c:showCatName val="0"/>
          <c:showSerName val="0"/>
          <c:showPercent val="0"/>
          <c:showBubbleSize val="0"/>
        </c:dLbls>
        <c:gapWidth val="150"/>
        <c:overlap val="-25"/>
        <c:axId val="97248639"/>
        <c:axId val="97253215"/>
      </c:barChart>
      <c:catAx>
        <c:axId val="972486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Roboto Condensed" panose="02000000000000000000" pitchFamily="2" charset="0"/>
                <a:ea typeface="Roboto Condensed" panose="02000000000000000000" pitchFamily="2" charset="0"/>
                <a:cs typeface="+mn-cs"/>
              </a:defRPr>
            </a:pPr>
            <a:endParaRPr lang="es-CO"/>
          </a:p>
        </c:txPr>
        <c:crossAx val="97253215"/>
        <c:crosses val="autoZero"/>
        <c:auto val="1"/>
        <c:lblAlgn val="ctr"/>
        <c:lblOffset val="100"/>
        <c:noMultiLvlLbl val="0"/>
      </c:catAx>
      <c:valAx>
        <c:axId val="97253215"/>
        <c:scaling>
          <c:orientation val="minMax"/>
          <c:max val="1"/>
        </c:scaling>
        <c:delete val="1"/>
        <c:axPos val="l"/>
        <c:numFmt formatCode="0%" sourceLinked="1"/>
        <c:majorTickMark val="out"/>
        <c:minorTickMark val="none"/>
        <c:tickLblPos val="nextTo"/>
        <c:crossAx val="97248639"/>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C748C"/>
            </a:solidFill>
            <a:ln>
              <a:noFill/>
            </a:ln>
            <a:effectLst/>
            <a:scene3d>
              <a:camera prst="orthographicFront"/>
              <a:lightRig rig="threePt" dir="t">
                <a:rot lat="0" lon="0" rev="1800000"/>
              </a:lightRig>
            </a:scene3d>
            <a:sp3d>
              <a:bevelT w="25400"/>
              <a:bevelB w="25400"/>
            </a:sp3d>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V2_2.xlsx]Conocimiento General'!$B$18:$B$22</c:f>
              <c:strCache>
                <c:ptCount val="5"/>
                <c:pt idx="0">
                  <c:v>Menos de 10</c:v>
                </c:pt>
                <c:pt idx="1">
                  <c:v>Entre 10 y 30</c:v>
                </c:pt>
                <c:pt idx="2">
                  <c:v>Entre 30 y 60</c:v>
                </c:pt>
                <c:pt idx="3">
                  <c:v>Más de 60</c:v>
                </c:pt>
                <c:pt idx="4">
                  <c:v>No sabe</c:v>
                </c:pt>
              </c:strCache>
            </c:strRef>
          </c:cat>
          <c:val>
            <c:numRef>
              <c:f>'[011-22 Tablas de Salida V2_2.xlsx]Conocimiento General'!$C$18:$C$22</c:f>
              <c:numCache>
                <c:formatCode>0%</c:formatCode>
                <c:ptCount val="5"/>
                <c:pt idx="0">
                  <c:v>6.1518077311091914E-2</c:v>
                </c:pt>
                <c:pt idx="1">
                  <c:v>0.13639565995464978</c:v>
                </c:pt>
                <c:pt idx="2">
                  <c:v>9.7447353060216624E-2</c:v>
                </c:pt>
                <c:pt idx="3">
                  <c:v>6.043540050341116E-2</c:v>
                </c:pt>
                <c:pt idx="4">
                  <c:v>0.64420350917062807</c:v>
                </c:pt>
              </c:numCache>
            </c:numRef>
          </c:val>
          <c:extLst>
            <c:ext xmlns:c16="http://schemas.microsoft.com/office/drawing/2014/chart" uri="{C3380CC4-5D6E-409C-BE32-E72D297353CC}">
              <c16:uniqueId val="{00000000-2C29-4BE3-81C8-4736C6B0742B}"/>
            </c:ext>
          </c:extLst>
        </c:ser>
        <c:dLbls>
          <c:showLegendKey val="0"/>
          <c:showVal val="1"/>
          <c:showCatName val="0"/>
          <c:showSerName val="0"/>
          <c:showPercent val="0"/>
          <c:showBubbleSize val="0"/>
        </c:dLbls>
        <c:gapWidth val="150"/>
        <c:overlap val="-25"/>
        <c:axId val="195600575"/>
        <c:axId val="195599327"/>
      </c:barChart>
      <c:catAx>
        <c:axId val="1956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crossAx val="195599327"/>
        <c:crosses val="autoZero"/>
        <c:auto val="1"/>
        <c:lblAlgn val="ctr"/>
        <c:lblOffset val="100"/>
        <c:noMultiLvlLbl val="0"/>
      </c:catAx>
      <c:valAx>
        <c:axId val="195599327"/>
        <c:scaling>
          <c:orientation val="minMax"/>
        </c:scaling>
        <c:delete val="1"/>
        <c:axPos val="l"/>
        <c:numFmt formatCode="0%" sourceLinked="1"/>
        <c:majorTickMark val="none"/>
        <c:minorTickMark val="none"/>
        <c:tickLblPos val="nextTo"/>
        <c:crossAx val="195600575"/>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s-CO" b="1"/>
              <a:t>De estos Parques Nacionales Naturales ¿Cuáles ha visitado?</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rgbClr val="5BC6D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V2_2.xlsx]Conocimiento General'!$B$52:$B$83</c:f>
              <c:strCache>
                <c:ptCount val="32"/>
                <c:pt idx="0">
                  <c:v>PNN Amacayacu</c:v>
                </c:pt>
                <c:pt idx="1">
                  <c:v>PNN Selva de Florencia</c:v>
                </c:pt>
                <c:pt idx="2">
                  <c:v>PNN Uramba Bahía Málaga</c:v>
                </c:pt>
                <c:pt idx="3">
                  <c:v>PNN Complejo Volcánico Doña Juana-Cascabel</c:v>
                </c:pt>
                <c:pt idx="4">
                  <c:v>SFF Isla de la Corota</c:v>
                </c:pt>
                <c:pt idx="5">
                  <c:v>PNN de Los Katíos</c:v>
                </c:pt>
                <c:pt idx="6">
                  <c:v>PNN Pisba</c:v>
                </c:pt>
                <c:pt idx="7">
                  <c:v>PNN Las Hermosas</c:v>
                </c:pt>
                <c:pt idx="8">
                  <c:v>PNN Catatumbo Barí</c:v>
                </c:pt>
                <c:pt idx="9">
                  <c:v>PNN Paramillo</c:v>
                </c:pt>
                <c:pt idx="10">
                  <c:v>Vía Parque Isla de Salamanca</c:v>
                </c:pt>
                <c:pt idx="11">
                  <c:v>SFF Otún Quimbaya</c:v>
                </c:pt>
                <c:pt idx="12">
                  <c:v>PNN Cordillera de los Picachos</c:v>
                </c:pt>
                <c:pt idx="13">
                  <c:v>PNN Ensenada de Utría</c:v>
                </c:pt>
                <c:pt idx="14">
                  <c:v>PNN Las Orquídeas</c:v>
                </c:pt>
                <c:pt idx="15">
                  <c:v>SFF Galeras</c:v>
                </c:pt>
                <c:pt idx="16">
                  <c:v>SFF Los Flamencos</c:v>
                </c:pt>
                <c:pt idx="17">
                  <c:v>PNN Puracé</c:v>
                </c:pt>
                <c:pt idx="18">
                  <c:v>PNN Sierra de La Macarena</c:v>
                </c:pt>
                <c:pt idx="19">
                  <c:v>PNN Cueva de los Guácharos</c:v>
                </c:pt>
                <c:pt idx="20">
                  <c:v>PNN Isla Gorgona</c:v>
                </c:pt>
                <c:pt idx="21">
                  <c:v>PNN Islas Corales del Rosario y San Bernardo</c:v>
                </c:pt>
                <c:pt idx="22">
                  <c:v>SFF Cienaga Grande de Santa Marta</c:v>
                </c:pt>
                <c:pt idx="23">
                  <c:v>PNN Nevado del Huila</c:v>
                </c:pt>
                <c:pt idx="24">
                  <c:v>PNN Farallones de Cali</c:v>
                </c:pt>
                <c:pt idx="25">
                  <c:v>PNN Chingaza</c:v>
                </c:pt>
                <c:pt idx="26">
                  <c:v>PNN Sumapaz</c:v>
                </c:pt>
                <c:pt idx="27">
                  <c:v>PNN Los Nevados</c:v>
                </c:pt>
                <c:pt idx="28">
                  <c:v>PNN Sierra Nevada de Santa Marta</c:v>
                </c:pt>
                <c:pt idx="29">
                  <c:v>PNN El Cocuy</c:v>
                </c:pt>
                <c:pt idx="30">
                  <c:v>Otro ¿Cuál? </c:v>
                </c:pt>
                <c:pt idx="31">
                  <c:v>PNN Tayrona</c:v>
                </c:pt>
              </c:strCache>
            </c:strRef>
          </c:cat>
          <c:val>
            <c:numRef>
              <c:f>'[011-22 Tablas de Salida V2_2.xlsx]Conocimiento General'!$C$52:$C$83</c:f>
              <c:numCache>
                <c:formatCode>0%</c:formatCode>
                <c:ptCount val="32"/>
                <c:pt idx="0">
                  <c:v>1.5131759294297024E-2</c:v>
                </c:pt>
                <c:pt idx="1">
                  <c:v>1.5446650350404614E-2</c:v>
                </c:pt>
                <c:pt idx="2">
                  <c:v>1.5468486246991948E-2</c:v>
                </c:pt>
                <c:pt idx="3">
                  <c:v>1.5830185709554197E-2</c:v>
                </c:pt>
                <c:pt idx="4">
                  <c:v>1.7295102552988974E-2</c:v>
                </c:pt>
                <c:pt idx="5">
                  <c:v>2.1013941043626923E-2</c:v>
                </c:pt>
                <c:pt idx="6">
                  <c:v>2.2284485450065897E-2</c:v>
                </c:pt>
                <c:pt idx="7">
                  <c:v>2.2475492082742202E-2</c:v>
                </c:pt>
                <c:pt idx="8">
                  <c:v>2.4954091320002602E-2</c:v>
                </c:pt>
                <c:pt idx="9">
                  <c:v>2.7131763557620241E-2</c:v>
                </c:pt>
                <c:pt idx="10">
                  <c:v>2.9996662214046906E-2</c:v>
                </c:pt>
                <c:pt idx="11">
                  <c:v>3.1161230513195921E-2</c:v>
                </c:pt>
                <c:pt idx="12">
                  <c:v>3.3664901001713342E-2</c:v>
                </c:pt>
                <c:pt idx="13">
                  <c:v>3.4887320763634974E-2</c:v>
                </c:pt>
                <c:pt idx="14">
                  <c:v>3.5074595942448654E-2</c:v>
                </c:pt>
                <c:pt idx="15">
                  <c:v>3.6010185623631209E-2</c:v>
                </c:pt>
                <c:pt idx="16">
                  <c:v>3.9254900569880909E-2</c:v>
                </c:pt>
                <c:pt idx="17">
                  <c:v>5.2372385173546261E-2</c:v>
                </c:pt>
                <c:pt idx="18">
                  <c:v>5.3907966107572959E-2</c:v>
                </c:pt>
                <c:pt idx="19">
                  <c:v>6.0607775337777198E-2</c:v>
                </c:pt>
                <c:pt idx="20">
                  <c:v>6.0942347935906603E-2</c:v>
                </c:pt>
                <c:pt idx="21">
                  <c:v>6.4808856473068124E-2</c:v>
                </c:pt>
                <c:pt idx="22">
                  <c:v>7.7655103438894368E-2</c:v>
                </c:pt>
                <c:pt idx="23">
                  <c:v>0.10719054729274154</c:v>
                </c:pt>
                <c:pt idx="24">
                  <c:v>0.12095494753637233</c:v>
                </c:pt>
                <c:pt idx="25">
                  <c:v>0.12114422167913796</c:v>
                </c:pt>
                <c:pt idx="26">
                  <c:v>0.13948858961672506</c:v>
                </c:pt>
                <c:pt idx="27">
                  <c:v>0.1524008824502984</c:v>
                </c:pt>
                <c:pt idx="28">
                  <c:v>0.15302305155480983</c:v>
                </c:pt>
                <c:pt idx="29">
                  <c:v>0.22035563404602235</c:v>
                </c:pt>
                <c:pt idx="30">
                  <c:v>0.2227424393080997</c:v>
                </c:pt>
                <c:pt idx="31">
                  <c:v>0.28366036402482275</c:v>
                </c:pt>
              </c:numCache>
            </c:numRef>
          </c:val>
          <c:extLst>
            <c:ext xmlns:c16="http://schemas.microsoft.com/office/drawing/2014/chart" uri="{C3380CC4-5D6E-409C-BE32-E72D297353CC}">
              <c16:uniqueId val="{00000000-C6C7-47D9-9F3E-9FFF534C721E}"/>
            </c:ext>
          </c:extLst>
        </c:ser>
        <c:dLbls>
          <c:showLegendKey val="0"/>
          <c:showVal val="1"/>
          <c:showCatName val="0"/>
          <c:showSerName val="0"/>
          <c:showPercent val="0"/>
          <c:showBubbleSize val="0"/>
        </c:dLbls>
        <c:gapWidth val="150"/>
        <c:overlap val="-25"/>
        <c:axId val="383015280"/>
        <c:axId val="383014864"/>
      </c:barChart>
      <c:catAx>
        <c:axId val="38301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383014864"/>
        <c:crosses val="autoZero"/>
        <c:auto val="1"/>
        <c:lblAlgn val="ctr"/>
        <c:lblOffset val="100"/>
        <c:noMultiLvlLbl val="0"/>
      </c:catAx>
      <c:valAx>
        <c:axId val="383014864"/>
        <c:scaling>
          <c:orientation val="minMax"/>
        </c:scaling>
        <c:delete val="1"/>
        <c:axPos val="b"/>
        <c:numFmt formatCode="0%" sourceLinked="1"/>
        <c:majorTickMark val="none"/>
        <c:minorTickMark val="none"/>
        <c:tickLblPos val="nextTo"/>
        <c:crossAx val="3830152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CO">
                <a:solidFill>
                  <a:schemeClr val="tx1"/>
                </a:solidFill>
              </a:rPr>
              <a:t>¿Cómo se enteró de los Parques Nacionales Naturales colombianos?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2.5362322458393594E-2"/>
          <c:y val="0.36227001264101899"/>
          <c:w val="0.96014492185109579"/>
          <c:h val="0.62479530698562702"/>
        </c:manualLayout>
      </c:layout>
      <c:barChart>
        <c:barDir val="col"/>
        <c:grouping val="clustered"/>
        <c:varyColors val="0"/>
        <c:ser>
          <c:idx val="0"/>
          <c:order val="0"/>
          <c:tx>
            <c:strRef>
              <c:f>'[011-22 Tablas de Salida V2_2.xlsx]Conocimiento General'!$B$11</c:f>
              <c:strCache>
                <c:ptCount val="1"/>
                <c:pt idx="0">
                  <c:v>Los ha visto o escuchado información en los medios de comunicación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General'!$C$11</c:f>
              <c:numCache>
                <c:formatCode>0%</c:formatCode>
                <c:ptCount val="1"/>
                <c:pt idx="0">
                  <c:v>0.51461266922102189</c:v>
                </c:pt>
              </c:numCache>
            </c:numRef>
          </c:val>
          <c:extLst>
            <c:ext xmlns:c16="http://schemas.microsoft.com/office/drawing/2014/chart" uri="{C3380CC4-5D6E-409C-BE32-E72D297353CC}">
              <c16:uniqueId val="{00000000-277A-4881-9E1E-45ABD082252E}"/>
            </c:ext>
          </c:extLst>
        </c:ser>
        <c:ser>
          <c:idx val="1"/>
          <c:order val="1"/>
          <c:tx>
            <c:strRef>
              <c:f>'[011-22 Tablas de Salida V2_2.xlsx]Conocimiento General'!$B$12</c:f>
              <c:strCache>
                <c:ptCount val="1"/>
                <c:pt idx="0">
                  <c:v>Ha visitado alguno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General'!$C$12</c:f>
              <c:numCache>
                <c:formatCode>0%</c:formatCode>
                <c:ptCount val="1"/>
                <c:pt idx="0">
                  <c:v>0.30181924840313257</c:v>
                </c:pt>
              </c:numCache>
            </c:numRef>
          </c:val>
          <c:extLst>
            <c:ext xmlns:c16="http://schemas.microsoft.com/office/drawing/2014/chart" uri="{C3380CC4-5D6E-409C-BE32-E72D297353CC}">
              <c16:uniqueId val="{00000001-277A-4881-9E1E-45ABD082252E}"/>
            </c:ext>
          </c:extLst>
        </c:ser>
        <c:ser>
          <c:idx val="2"/>
          <c:order val="2"/>
          <c:tx>
            <c:strRef>
              <c:f>'[011-22 Tablas de Salida V2_2.xlsx]Conocimiento General'!$B$13</c:f>
              <c:strCache>
                <c:ptCount val="1"/>
                <c:pt idx="0">
                  <c:v>Le han contado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General'!$C$13</c:f>
              <c:numCache>
                <c:formatCode>0%</c:formatCode>
                <c:ptCount val="1"/>
                <c:pt idx="0">
                  <c:v>0.1582754806704878</c:v>
                </c:pt>
              </c:numCache>
            </c:numRef>
          </c:val>
          <c:extLst>
            <c:ext xmlns:c16="http://schemas.microsoft.com/office/drawing/2014/chart" uri="{C3380CC4-5D6E-409C-BE32-E72D297353CC}">
              <c16:uniqueId val="{00000002-277A-4881-9E1E-45ABD082252E}"/>
            </c:ext>
          </c:extLst>
        </c:ser>
        <c:ser>
          <c:idx val="3"/>
          <c:order val="3"/>
          <c:tx>
            <c:strRef>
              <c:f>'[011-22 Tablas de Salida V2_2.xlsx]Conocimiento General'!$B$14</c:f>
              <c:strCache>
                <c:ptCount val="1"/>
                <c:pt idx="0">
                  <c:v>Otro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General'!$C$14</c:f>
              <c:numCache>
                <c:formatCode>0%</c:formatCode>
                <c:ptCount val="1"/>
                <c:pt idx="0">
                  <c:v>2.529260170535606E-2</c:v>
                </c:pt>
              </c:numCache>
            </c:numRef>
          </c:val>
          <c:extLst>
            <c:ext xmlns:c16="http://schemas.microsoft.com/office/drawing/2014/chart" uri="{C3380CC4-5D6E-409C-BE32-E72D297353CC}">
              <c16:uniqueId val="{00000003-277A-4881-9E1E-45ABD082252E}"/>
            </c:ext>
          </c:extLst>
        </c:ser>
        <c:dLbls>
          <c:showLegendKey val="0"/>
          <c:showVal val="1"/>
          <c:showCatName val="0"/>
          <c:showSerName val="0"/>
          <c:showPercent val="0"/>
          <c:showBubbleSize val="0"/>
        </c:dLbls>
        <c:gapWidth val="150"/>
        <c:overlap val="-25"/>
        <c:axId val="77953599"/>
        <c:axId val="77946527"/>
      </c:barChart>
      <c:catAx>
        <c:axId val="77953599"/>
        <c:scaling>
          <c:orientation val="minMax"/>
        </c:scaling>
        <c:delete val="1"/>
        <c:axPos val="b"/>
        <c:numFmt formatCode="General" sourceLinked="1"/>
        <c:majorTickMark val="none"/>
        <c:minorTickMark val="none"/>
        <c:tickLblPos val="nextTo"/>
        <c:crossAx val="77946527"/>
        <c:crosses val="autoZero"/>
        <c:auto val="1"/>
        <c:lblAlgn val="ctr"/>
        <c:lblOffset val="100"/>
        <c:noMultiLvlLbl val="0"/>
      </c:catAx>
      <c:valAx>
        <c:axId val="77946527"/>
        <c:scaling>
          <c:orientation val="minMax"/>
        </c:scaling>
        <c:delete val="1"/>
        <c:axPos val="l"/>
        <c:numFmt formatCode="0%" sourceLinked="1"/>
        <c:majorTickMark val="none"/>
        <c:minorTickMark val="none"/>
        <c:tickLblPos val="nextTo"/>
        <c:crossAx val="779535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s-CO">
                <a:solidFill>
                  <a:schemeClr val="tx1"/>
                </a:solidFill>
              </a:rPr>
              <a:t>¿Cómo se enteró de los Parques Nacionales Naturales colombianos?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2.5362322458393594E-2"/>
          <c:y val="0.36227001264101899"/>
          <c:w val="0.96014492185109579"/>
          <c:h val="0.62479530698562702"/>
        </c:manualLayout>
      </c:layout>
      <c:barChart>
        <c:barDir val="col"/>
        <c:grouping val="clustered"/>
        <c:varyColors val="0"/>
        <c:ser>
          <c:idx val="0"/>
          <c:order val="0"/>
          <c:tx>
            <c:strRef>
              <c:f>'[011-22 Tablas de Salida V2_2.xlsx]Conocimiento General'!$B$11</c:f>
              <c:strCache>
                <c:ptCount val="1"/>
                <c:pt idx="0">
                  <c:v>Los ha visto o escuchado información en los medios de comunicación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General'!$C$11</c:f>
              <c:numCache>
                <c:formatCode>0%</c:formatCode>
                <c:ptCount val="1"/>
                <c:pt idx="0">
                  <c:v>0.51461266922102189</c:v>
                </c:pt>
              </c:numCache>
            </c:numRef>
          </c:val>
          <c:extLst>
            <c:ext xmlns:c16="http://schemas.microsoft.com/office/drawing/2014/chart" uri="{C3380CC4-5D6E-409C-BE32-E72D297353CC}">
              <c16:uniqueId val="{00000000-C0ED-489F-9A9D-843DFBD5BA96}"/>
            </c:ext>
          </c:extLst>
        </c:ser>
        <c:ser>
          <c:idx val="1"/>
          <c:order val="1"/>
          <c:tx>
            <c:strRef>
              <c:f>'[011-22 Tablas de Salida V2_2.xlsx]Conocimiento General'!$B$12</c:f>
              <c:strCache>
                <c:ptCount val="1"/>
                <c:pt idx="0">
                  <c:v>Ha visitado alguno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General'!$C$12</c:f>
              <c:numCache>
                <c:formatCode>0%</c:formatCode>
                <c:ptCount val="1"/>
                <c:pt idx="0">
                  <c:v>0.30181924840313257</c:v>
                </c:pt>
              </c:numCache>
            </c:numRef>
          </c:val>
          <c:extLst>
            <c:ext xmlns:c16="http://schemas.microsoft.com/office/drawing/2014/chart" uri="{C3380CC4-5D6E-409C-BE32-E72D297353CC}">
              <c16:uniqueId val="{00000001-C0ED-489F-9A9D-843DFBD5BA96}"/>
            </c:ext>
          </c:extLst>
        </c:ser>
        <c:ser>
          <c:idx val="2"/>
          <c:order val="2"/>
          <c:tx>
            <c:strRef>
              <c:f>'[011-22 Tablas de Salida V2_2.xlsx]Conocimiento General'!$B$13</c:f>
              <c:strCache>
                <c:ptCount val="1"/>
                <c:pt idx="0">
                  <c:v>Le han contado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General'!$C$13</c:f>
              <c:numCache>
                <c:formatCode>0%</c:formatCode>
                <c:ptCount val="1"/>
                <c:pt idx="0">
                  <c:v>0.1582754806704878</c:v>
                </c:pt>
              </c:numCache>
            </c:numRef>
          </c:val>
          <c:extLst>
            <c:ext xmlns:c16="http://schemas.microsoft.com/office/drawing/2014/chart" uri="{C3380CC4-5D6E-409C-BE32-E72D297353CC}">
              <c16:uniqueId val="{00000002-C0ED-489F-9A9D-843DFBD5BA96}"/>
            </c:ext>
          </c:extLst>
        </c:ser>
        <c:ser>
          <c:idx val="3"/>
          <c:order val="3"/>
          <c:tx>
            <c:strRef>
              <c:f>'[011-22 Tablas de Salida V2_2.xlsx]Conocimiento General'!$B$14</c:f>
              <c:strCache>
                <c:ptCount val="1"/>
                <c:pt idx="0">
                  <c:v>Otro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General'!$C$14</c:f>
              <c:numCache>
                <c:formatCode>0%</c:formatCode>
                <c:ptCount val="1"/>
                <c:pt idx="0">
                  <c:v>2.529260170535606E-2</c:v>
                </c:pt>
              </c:numCache>
            </c:numRef>
          </c:val>
          <c:extLst>
            <c:ext xmlns:c16="http://schemas.microsoft.com/office/drawing/2014/chart" uri="{C3380CC4-5D6E-409C-BE32-E72D297353CC}">
              <c16:uniqueId val="{00000003-C0ED-489F-9A9D-843DFBD5BA96}"/>
            </c:ext>
          </c:extLst>
        </c:ser>
        <c:dLbls>
          <c:showLegendKey val="0"/>
          <c:showVal val="1"/>
          <c:showCatName val="0"/>
          <c:showSerName val="0"/>
          <c:showPercent val="0"/>
          <c:showBubbleSize val="0"/>
        </c:dLbls>
        <c:gapWidth val="150"/>
        <c:overlap val="-25"/>
        <c:axId val="77953599"/>
        <c:axId val="77946527"/>
      </c:barChart>
      <c:catAx>
        <c:axId val="77953599"/>
        <c:scaling>
          <c:orientation val="minMax"/>
        </c:scaling>
        <c:delete val="1"/>
        <c:axPos val="b"/>
        <c:numFmt formatCode="General" sourceLinked="1"/>
        <c:majorTickMark val="none"/>
        <c:minorTickMark val="none"/>
        <c:tickLblPos val="nextTo"/>
        <c:crossAx val="77946527"/>
        <c:crosses val="autoZero"/>
        <c:auto val="1"/>
        <c:lblAlgn val="ctr"/>
        <c:lblOffset val="100"/>
        <c:noMultiLvlLbl val="0"/>
      </c:catAx>
      <c:valAx>
        <c:axId val="77946527"/>
        <c:scaling>
          <c:orientation val="minMax"/>
        </c:scaling>
        <c:delete val="1"/>
        <c:axPos val="l"/>
        <c:numFmt formatCode="0%" sourceLinked="1"/>
        <c:majorTickMark val="none"/>
        <c:minorTickMark val="none"/>
        <c:tickLblPos val="nextTo"/>
        <c:crossAx val="779535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0.1039347035461011"/>
          <c:w val="0.77761218688706546"/>
          <c:h val="0.87948596897952092"/>
        </c:manualLayout>
      </c:layout>
      <c:doughnutChart>
        <c:varyColors val="1"/>
        <c:ser>
          <c:idx val="0"/>
          <c:order val="0"/>
          <c:tx>
            <c:strRef>
              <c:f>Sheet1!$B$1</c:f>
              <c:strCache>
                <c:ptCount val="1"/>
                <c:pt idx="0">
                  <c:v>data</c:v>
                </c:pt>
              </c:strCache>
            </c:strRef>
          </c:tx>
          <c:spPr>
            <a:solidFill>
              <a:srgbClr val="5BC6D0"/>
            </a:solidFill>
            <a:ln>
              <a:noFill/>
            </a:ln>
          </c:spPr>
          <c:dPt>
            <c:idx val="0"/>
            <c:bubble3D val="0"/>
            <c:spPr>
              <a:solidFill>
                <a:srgbClr val="F8DB31"/>
              </a:solidFill>
              <a:ln w="19050">
                <a:noFill/>
              </a:ln>
              <a:effectLst/>
            </c:spPr>
            <c:extLst>
              <c:ext xmlns:c16="http://schemas.microsoft.com/office/drawing/2014/chart" uri="{C3380CC4-5D6E-409C-BE32-E72D297353CC}">
                <c16:uniqueId val="{00000001-C934-4F3D-9203-04152B0F2D89}"/>
              </c:ext>
            </c:extLst>
          </c:dPt>
          <c:dPt>
            <c:idx val="1"/>
            <c:bubble3D val="0"/>
            <c:spPr>
              <a:solidFill>
                <a:srgbClr val="5BC6D0"/>
              </a:solidFill>
              <a:ln w="19050">
                <a:noFill/>
              </a:ln>
              <a:effectLst/>
            </c:spPr>
            <c:extLst>
              <c:ext xmlns:c16="http://schemas.microsoft.com/office/drawing/2014/chart" uri="{C3380CC4-5D6E-409C-BE32-E72D297353CC}">
                <c16:uniqueId val="{00000003-C934-4F3D-9203-04152B0F2D89}"/>
              </c:ext>
            </c:extLst>
          </c:dPt>
          <c:cat>
            <c:strRef>
              <c:f>Sheet1!$A$2:$A$3</c:f>
              <c:strCache>
                <c:ptCount val="2"/>
                <c:pt idx="0">
                  <c:v>Si</c:v>
                </c:pt>
                <c:pt idx="1">
                  <c:v>No</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C934-4F3D-9203-04152B0F2D89}"/>
            </c:ext>
          </c:extLst>
        </c:ser>
        <c:dLbls>
          <c:showLegendKey val="0"/>
          <c:showVal val="0"/>
          <c:showCatName val="0"/>
          <c:showSerName val="0"/>
          <c:showPercent val="0"/>
          <c:showBubbleSize val="0"/>
          <c:showLeaderLines val="0"/>
        </c:dLbls>
        <c:firstSliceAng val="46"/>
        <c:holeSize val="66"/>
      </c:doughnutChart>
      <c:spPr>
        <a:noFill/>
        <a:ln w="25400">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dirty="0"/>
              <a:t>Las funciones y deberes de Parques Naturales de Colombia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stacked"/>
        <c:varyColors val="0"/>
        <c:ser>
          <c:idx val="0"/>
          <c:order val="0"/>
          <c:tx>
            <c:strRef>
              <c:f>'[011-22 Tablas de Salida V2_2.xlsx]Conocimiento Institución'!$D$8</c:f>
              <c:strCache>
                <c:ptCount val="1"/>
                <c:pt idx="0">
                  <c:v>Mucho conocimiento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Institución'!$E$8</c:f>
              <c:numCache>
                <c:formatCode>0%</c:formatCode>
                <c:ptCount val="1"/>
                <c:pt idx="0">
                  <c:v>0.19340531931311503</c:v>
                </c:pt>
              </c:numCache>
            </c:numRef>
          </c:val>
          <c:extLst>
            <c:ext xmlns:c16="http://schemas.microsoft.com/office/drawing/2014/chart" uri="{C3380CC4-5D6E-409C-BE32-E72D297353CC}">
              <c16:uniqueId val="{00000000-E99E-46FA-8F07-AF5EB3D89043}"/>
            </c:ext>
          </c:extLst>
        </c:ser>
        <c:ser>
          <c:idx val="1"/>
          <c:order val="1"/>
          <c:tx>
            <c:strRef>
              <c:f>'[011-22 Tablas de Salida V2_2.xlsx]Conocimiento Institución'!$D$9</c:f>
              <c:strCache>
                <c:ptCount val="1"/>
                <c:pt idx="0">
                  <c:v>4</c:v>
                </c:pt>
              </c:strCache>
            </c:strRef>
          </c:tx>
          <c:spPr>
            <a:solidFill>
              <a:srgbClr val="EC748C"/>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Institución'!$E$9</c:f>
              <c:numCache>
                <c:formatCode>0%</c:formatCode>
                <c:ptCount val="1"/>
                <c:pt idx="0">
                  <c:v>0.33662366398706145</c:v>
                </c:pt>
              </c:numCache>
            </c:numRef>
          </c:val>
          <c:extLst>
            <c:ext xmlns:c16="http://schemas.microsoft.com/office/drawing/2014/chart" uri="{C3380CC4-5D6E-409C-BE32-E72D297353CC}">
              <c16:uniqueId val="{00000001-E99E-46FA-8F07-AF5EB3D89043}"/>
            </c:ext>
          </c:extLst>
        </c:ser>
        <c:ser>
          <c:idx val="2"/>
          <c:order val="2"/>
          <c:tx>
            <c:strRef>
              <c:f>'[011-22 Tablas de Salida V2_2.xlsx]Conocimiento Institución'!$D$10</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Institución'!$E$10</c:f>
              <c:numCache>
                <c:formatCode>0%</c:formatCode>
                <c:ptCount val="1"/>
                <c:pt idx="0">
                  <c:v>0.36300010562836788</c:v>
                </c:pt>
              </c:numCache>
            </c:numRef>
          </c:val>
          <c:extLst>
            <c:ext xmlns:c16="http://schemas.microsoft.com/office/drawing/2014/chart" uri="{C3380CC4-5D6E-409C-BE32-E72D297353CC}">
              <c16:uniqueId val="{00000002-E99E-46FA-8F07-AF5EB3D89043}"/>
            </c:ext>
          </c:extLst>
        </c:ser>
        <c:ser>
          <c:idx val="3"/>
          <c:order val="3"/>
          <c:tx>
            <c:strRef>
              <c:f>'[011-22 Tablas de Salida V2_2.xlsx]Conocimiento Institución'!$D$11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Institución'!$E$11</c:f>
              <c:numCache>
                <c:formatCode>0%</c:formatCode>
                <c:ptCount val="1"/>
                <c:pt idx="0">
                  <c:v>5.7748825798627605E-2</c:v>
                </c:pt>
              </c:numCache>
            </c:numRef>
          </c:val>
          <c:extLst>
            <c:ext xmlns:c16="http://schemas.microsoft.com/office/drawing/2014/chart" uri="{C3380CC4-5D6E-409C-BE32-E72D297353CC}">
              <c16:uniqueId val="{00000003-E99E-46FA-8F07-AF5EB3D89043}"/>
            </c:ext>
          </c:extLst>
        </c:ser>
        <c:ser>
          <c:idx val="4"/>
          <c:order val="4"/>
          <c:tx>
            <c:strRef>
              <c:f>'[011-22 Tablas de Salida V2_2.xlsx]Conocimiento Institución'!$D$12</c:f>
              <c:strCache>
                <c:ptCount val="1"/>
                <c:pt idx="0">
                  <c:v>Nada de conocimiento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Institución'!$E$12</c:f>
              <c:numCache>
                <c:formatCode>0%</c:formatCode>
                <c:ptCount val="1"/>
                <c:pt idx="0">
                  <c:v>4.9222085272828411E-2</c:v>
                </c:pt>
              </c:numCache>
            </c:numRef>
          </c:val>
          <c:extLst>
            <c:ext xmlns:c16="http://schemas.microsoft.com/office/drawing/2014/chart" uri="{C3380CC4-5D6E-409C-BE32-E72D297353CC}">
              <c16:uniqueId val="{00000004-E99E-46FA-8F07-AF5EB3D89043}"/>
            </c:ext>
          </c:extLst>
        </c:ser>
        <c:dLbls>
          <c:showLegendKey val="0"/>
          <c:showVal val="1"/>
          <c:showCatName val="0"/>
          <c:showSerName val="0"/>
          <c:showPercent val="0"/>
          <c:showBubbleSize val="0"/>
        </c:dLbls>
        <c:gapWidth val="95"/>
        <c:overlap val="100"/>
        <c:axId val="533615247"/>
        <c:axId val="533594863"/>
      </c:barChart>
      <c:catAx>
        <c:axId val="533615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533594863"/>
        <c:crosses val="autoZero"/>
        <c:auto val="1"/>
        <c:lblAlgn val="ctr"/>
        <c:lblOffset val="100"/>
        <c:noMultiLvlLbl val="0"/>
      </c:catAx>
      <c:valAx>
        <c:axId val="533594863"/>
        <c:scaling>
          <c:orientation val="minMax"/>
        </c:scaling>
        <c:delete val="1"/>
        <c:axPos val="b"/>
        <c:numFmt formatCode="0%" sourceLinked="1"/>
        <c:majorTickMark val="none"/>
        <c:minorTickMark val="none"/>
        <c:tickLblPos val="nextTo"/>
        <c:crossAx val="5336152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s-CO"/>
              <a:t>Sistema de Parques Nacionales Naturales (SPNN)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stacked"/>
        <c:varyColors val="0"/>
        <c:ser>
          <c:idx val="0"/>
          <c:order val="0"/>
          <c:tx>
            <c:strRef>
              <c:f>'[011-22 Tablas de Salida V2_2.xlsx]Conocimiento Institución'!$D$14</c:f>
              <c:strCache>
                <c:ptCount val="1"/>
                <c:pt idx="0">
                  <c:v>Mucho conocimiento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Institución'!$E$14</c:f>
              <c:numCache>
                <c:formatCode>0%</c:formatCode>
                <c:ptCount val="1"/>
                <c:pt idx="0">
                  <c:v>0.18666695002095179</c:v>
                </c:pt>
              </c:numCache>
            </c:numRef>
          </c:val>
          <c:extLst>
            <c:ext xmlns:c16="http://schemas.microsoft.com/office/drawing/2014/chart" uri="{C3380CC4-5D6E-409C-BE32-E72D297353CC}">
              <c16:uniqueId val="{00000000-BAF1-445F-846B-0CC2780FDFFB}"/>
            </c:ext>
          </c:extLst>
        </c:ser>
        <c:ser>
          <c:idx val="1"/>
          <c:order val="1"/>
          <c:tx>
            <c:strRef>
              <c:f>'[011-22 Tablas de Salida V2_2.xlsx]Conocimiento Institución'!$D$15</c:f>
              <c:strCache>
                <c:ptCount val="1"/>
                <c:pt idx="0">
                  <c:v>4</c:v>
                </c:pt>
              </c:strCache>
            </c:strRef>
          </c:tx>
          <c:spPr>
            <a:solidFill>
              <a:srgbClr val="EC748C"/>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Institución'!$E$15</c:f>
              <c:numCache>
                <c:formatCode>0%</c:formatCode>
                <c:ptCount val="1"/>
                <c:pt idx="0">
                  <c:v>0.26619797290852348</c:v>
                </c:pt>
              </c:numCache>
            </c:numRef>
          </c:val>
          <c:extLst>
            <c:ext xmlns:c16="http://schemas.microsoft.com/office/drawing/2014/chart" uri="{C3380CC4-5D6E-409C-BE32-E72D297353CC}">
              <c16:uniqueId val="{00000001-BAF1-445F-846B-0CC2780FDFFB}"/>
            </c:ext>
          </c:extLst>
        </c:ser>
        <c:ser>
          <c:idx val="2"/>
          <c:order val="2"/>
          <c:tx>
            <c:strRef>
              <c:f>'[011-22 Tablas de Salida V2_2.xlsx]Conocimiento Institución'!$D$16</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Institución'!$E$16</c:f>
              <c:numCache>
                <c:formatCode>0%</c:formatCode>
                <c:ptCount val="1"/>
                <c:pt idx="0">
                  <c:v>0.36</c:v>
                </c:pt>
              </c:numCache>
            </c:numRef>
          </c:val>
          <c:extLst>
            <c:ext xmlns:c16="http://schemas.microsoft.com/office/drawing/2014/chart" uri="{C3380CC4-5D6E-409C-BE32-E72D297353CC}">
              <c16:uniqueId val="{00000002-BAF1-445F-846B-0CC2780FDFFB}"/>
            </c:ext>
          </c:extLst>
        </c:ser>
        <c:ser>
          <c:idx val="3"/>
          <c:order val="3"/>
          <c:tx>
            <c:strRef>
              <c:f>'[011-22 Tablas de Salida V2_2.xlsx]Conocimiento Institución'!$D$17</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Institución'!$E$17</c:f>
              <c:numCache>
                <c:formatCode>0%</c:formatCode>
                <c:ptCount val="1"/>
                <c:pt idx="0">
                  <c:v>0.1</c:v>
                </c:pt>
              </c:numCache>
            </c:numRef>
          </c:val>
          <c:extLst>
            <c:ext xmlns:c16="http://schemas.microsoft.com/office/drawing/2014/chart" uri="{C3380CC4-5D6E-409C-BE32-E72D297353CC}">
              <c16:uniqueId val="{00000003-BAF1-445F-846B-0CC2780FDFFB}"/>
            </c:ext>
          </c:extLst>
        </c:ser>
        <c:ser>
          <c:idx val="4"/>
          <c:order val="4"/>
          <c:tx>
            <c:strRef>
              <c:f>'[011-22 Tablas de Salida V2_2.xlsx]Conocimiento Institución'!$D$18</c:f>
              <c:strCache>
                <c:ptCount val="1"/>
                <c:pt idx="0">
                  <c:v>Nada de conocimiento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'[011-22 Tablas de Salida V2_2.xlsx]Conocimiento Institución'!$E$18</c:f>
              <c:numCache>
                <c:formatCode>0%</c:formatCode>
                <c:ptCount val="1"/>
                <c:pt idx="0">
                  <c:v>7.6231682723996108E-2</c:v>
                </c:pt>
              </c:numCache>
            </c:numRef>
          </c:val>
          <c:extLst>
            <c:ext xmlns:c16="http://schemas.microsoft.com/office/drawing/2014/chart" uri="{C3380CC4-5D6E-409C-BE32-E72D297353CC}">
              <c16:uniqueId val="{00000004-BAF1-445F-846B-0CC2780FDFFB}"/>
            </c:ext>
          </c:extLst>
        </c:ser>
        <c:dLbls>
          <c:showLegendKey val="0"/>
          <c:showVal val="1"/>
          <c:showCatName val="0"/>
          <c:showSerName val="0"/>
          <c:showPercent val="0"/>
          <c:showBubbleSize val="0"/>
        </c:dLbls>
        <c:gapWidth val="95"/>
        <c:overlap val="100"/>
        <c:axId val="410443935"/>
        <c:axId val="410441855"/>
      </c:barChart>
      <c:catAx>
        <c:axId val="4104439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crossAx val="410441855"/>
        <c:crosses val="autoZero"/>
        <c:auto val="1"/>
        <c:lblAlgn val="ctr"/>
        <c:lblOffset val="100"/>
        <c:noMultiLvlLbl val="0"/>
      </c:catAx>
      <c:valAx>
        <c:axId val="410441855"/>
        <c:scaling>
          <c:orientation val="minMax"/>
        </c:scaling>
        <c:delete val="1"/>
        <c:axPos val="b"/>
        <c:numFmt formatCode="0%" sourceLinked="1"/>
        <c:majorTickMark val="none"/>
        <c:minorTickMark val="none"/>
        <c:tickLblPos val="nextTo"/>
        <c:crossAx val="4104439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600"/>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0.1039347035461011"/>
          <c:w val="0.77761218688706546"/>
          <c:h val="0.87948596897952092"/>
        </c:manualLayout>
      </c:layout>
      <c:doughnutChart>
        <c:varyColors val="1"/>
        <c:ser>
          <c:idx val="0"/>
          <c:order val="0"/>
          <c:tx>
            <c:strRef>
              <c:f>Sheet1!$B$1</c:f>
              <c:strCache>
                <c:ptCount val="1"/>
                <c:pt idx="0">
                  <c:v>data</c:v>
                </c:pt>
              </c:strCache>
            </c:strRef>
          </c:tx>
          <c:spPr>
            <a:solidFill>
              <a:srgbClr val="5BC6D0"/>
            </a:solidFill>
            <a:ln>
              <a:noFill/>
            </a:ln>
          </c:spPr>
          <c:dPt>
            <c:idx val="0"/>
            <c:bubble3D val="0"/>
            <c:spPr>
              <a:solidFill>
                <a:srgbClr val="F8DB31"/>
              </a:solidFill>
              <a:ln w="19050">
                <a:noFill/>
              </a:ln>
              <a:effectLst/>
            </c:spPr>
            <c:extLst>
              <c:ext xmlns:c16="http://schemas.microsoft.com/office/drawing/2014/chart" uri="{C3380CC4-5D6E-409C-BE32-E72D297353CC}">
                <c16:uniqueId val="{00000001-50FE-4F02-A324-839B2B8CB688}"/>
              </c:ext>
            </c:extLst>
          </c:dPt>
          <c:dPt>
            <c:idx val="1"/>
            <c:bubble3D val="0"/>
            <c:spPr>
              <a:solidFill>
                <a:srgbClr val="5BC6D0"/>
              </a:solidFill>
              <a:ln w="19050">
                <a:noFill/>
              </a:ln>
              <a:effectLst/>
            </c:spPr>
            <c:extLst>
              <c:ext xmlns:c16="http://schemas.microsoft.com/office/drawing/2014/chart" uri="{C3380CC4-5D6E-409C-BE32-E72D297353CC}">
                <c16:uniqueId val="{00000003-50FE-4F02-A324-839B2B8CB688}"/>
              </c:ext>
            </c:extLst>
          </c:dPt>
          <c:cat>
            <c:strRef>
              <c:f>Sheet1!$A$2:$A$3</c:f>
              <c:strCache>
                <c:ptCount val="2"/>
                <c:pt idx="0">
                  <c:v>Si</c:v>
                </c:pt>
                <c:pt idx="1">
                  <c:v>No</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50FE-4F02-A324-839B2B8CB688}"/>
            </c:ext>
          </c:extLst>
        </c:ser>
        <c:dLbls>
          <c:showLegendKey val="0"/>
          <c:showVal val="0"/>
          <c:showCatName val="0"/>
          <c:showSerName val="0"/>
          <c:showPercent val="0"/>
          <c:showBubbleSize val="0"/>
          <c:showLeaderLines val="0"/>
        </c:dLbls>
        <c:firstSliceAng val="46"/>
        <c:holeSize val="66"/>
      </c:doughnutChart>
      <c:spPr>
        <a:noFill/>
        <a:ln w="25400">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
                  <c:y val="0.2796610169491525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09-463F-A9C6-B16C254FE869}"/>
                </c:ext>
              </c:extLst>
            </c:dLbl>
            <c:dLbl>
              <c:idx val="1"/>
              <c:layout>
                <c:manualLayout>
                  <c:x val="6.2189054726368162E-3"/>
                  <c:y val="0.10169491525423718"/>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09-463F-A9C6-B16C254FE869}"/>
                </c:ext>
              </c:extLst>
            </c:dLbl>
            <c:dLbl>
              <c:idx val="2"/>
              <c:layout>
                <c:manualLayout>
                  <c:x val="-2.4875621890547263E-3"/>
                  <c:y val="8.4745762711864403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09-463F-A9C6-B16C254FE869}"/>
                </c:ext>
              </c:extLst>
            </c:dLbl>
            <c:dLbl>
              <c:idx val="3"/>
              <c:layout>
                <c:manualLayout>
                  <c:x val="2.4875621890547263E-3"/>
                  <c:y val="3.6723163841807807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09-463F-A9C6-B16C254FE869}"/>
                </c:ext>
              </c:extLst>
            </c:dLbl>
            <c:dLbl>
              <c:idx val="4"/>
              <c:layout>
                <c:manualLayout>
                  <c:x val="1.6169154228855721E-2"/>
                  <c:y val="3.954802259887006E-2"/>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09-463F-A9C6-B16C254FE869}"/>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V2_2.xlsx]Conocimiento Institución'!$H$31:$H$35</c:f>
              <c:strCache>
                <c:ptCount val="5"/>
                <c:pt idx="0">
                  <c:v>Muy Importante</c:v>
                </c:pt>
                <c:pt idx="1">
                  <c:v>4</c:v>
                </c:pt>
                <c:pt idx="2">
                  <c:v>3</c:v>
                </c:pt>
                <c:pt idx="3">
                  <c:v>2</c:v>
                </c:pt>
                <c:pt idx="4">
                  <c:v>Nada importante</c:v>
                </c:pt>
              </c:strCache>
            </c:strRef>
          </c:cat>
          <c:val>
            <c:numRef>
              <c:f>'[011-22 Tablas de Salida V2_2.xlsx]Conocimiento Institución'!$I$31:$I$35</c:f>
              <c:numCache>
                <c:formatCode>0%</c:formatCode>
                <c:ptCount val="5"/>
                <c:pt idx="0">
                  <c:v>0.7</c:v>
                </c:pt>
                <c:pt idx="1">
                  <c:v>0.16862673199058414</c:v>
                </c:pt>
                <c:pt idx="2">
                  <c:v>8.8292577451502666E-2</c:v>
                </c:pt>
                <c:pt idx="3">
                  <c:v>1.7876569287903616E-2</c:v>
                </c:pt>
                <c:pt idx="4">
                  <c:v>1.9445082710635938E-2</c:v>
                </c:pt>
              </c:numCache>
            </c:numRef>
          </c:val>
          <c:extLst>
            <c:ext xmlns:c16="http://schemas.microsoft.com/office/drawing/2014/chart" uri="{C3380CC4-5D6E-409C-BE32-E72D297353CC}">
              <c16:uniqueId val="{00000000-6B09-463F-A9C6-B16C254FE869}"/>
            </c:ext>
          </c:extLst>
        </c:ser>
        <c:dLbls>
          <c:showLegendKey val="0"/>
          <c:showVal val="1"/>
          <c:showCatName val="0"/>
          <c:showSerName val="0"/>
          <c:showPercent val="0"/>
          <c:showBubbleSize val="0"/>
        </c:dLbls>
        <c:gapWidth val="150"/>
        <c:shape val="box"/>
        <c:axId val="533616911"/>
        <c:axId val="533609839"/>
        <c:axId val="0"/>
      </c:bar3DChart>
      <c:catAx>
        <c:axId val="533616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CO"/>
          </a:p>
        </c:txPr>
        <c:crossAx val="533609839"/>
        <c:crosses val="autoZero"/>
        <c:auto val="1"/>
        <c:lblAlgn val="ctr"/>
        <c:lblOffset val="100"/>
        <c:noMultiLvlLbl val="0"/>
      </c:catAx>
      <c:valAx>
        <c:axId val="533609839"/>
        <c:scaling>
          <c:orientation val="minMax"/>
        </c:scaling>
        <c:delete val="1"/>
        <c:axPos val="l"/>
        <c:numFmt formatCode="0%" sourceLinked="1"/>
        <c:majorTickMark val="none"/>
        <c:minorTickMark val="none"/>
        <c:tickLblPos val="nextTo"/>
        <c:crossAx val="533616911"/>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95000"/>
                    <a:lumOff val="5000"/>
                  </a:schemeClr>
                </a:solidFill>
                <a:latin typeface="+mn-lt"/>
                <a:ea typeface="+mn-ea"/>
                <a:cs typeface="+mn-cs"/>
              </a:defRPr>
            </a:pPr>
            <a:r>
              <a:rPr lang="es-CO" b="1" dirty="0">
                <a:solidFill>
                  <a:schemeClr val="tx1">
                    <a:lumMod val="95000"/>
                    <a:lumOff val="5000"/>
                  </a:schemeClr>
                </a:solidFill>
              </a:rPr>
              <a:t>Actividad principal</a:t>
            </a:r>
          </a:p>
        </c:rich>
      </c:tx>
      <c:layout>
        <c:manualLayout>
          <c:xMode val="edge"/>
          <c:yMode val="edge"/>
          <c:x val="0.41211927344309235"/>
          <c:y val="6.5550314073748922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95000"/>
                  <a:lumOff val="5000"/>
                </a:schemeClr>
              </a:solidFill>
              <a:latin typeface="+mn-lt"/>
              <a:ea typeface="+mn-ea"/>
              <a:cs typeface="+mn-cs"/>
            </a:defRPr>
          </a:pPr>
          <a:endParaRPr lang="es-CO"/>
        </a:p>
      </c:txPr>
    </c:title>
    <c:autoTitleDeleted val="0"/>
    <c:plotArea>
      <c:layout/>
      <c:barChart>
        <c:barDir val="col"/>
        <c:grouping val="clustered"/>
        <c:varyColors val="0"/>
        <c:ser>
          <c:idx val="0"/>
          <c:order val="0"/>
          <c:spPr>
            <a:solidFill>
              <a:srgbClr val="9DD91A"/>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V2.xlsx]Sociodemograficos'!$A$32:$A$38</c:f>
              <c:strCache>
                <c:ptCount val="7"/>
                <c:pt idx="0">
                  <c:v>Trabajar</c:v>
                </c:pt>
                <c:pt idx="1">
                  <c:v>Oficios del hogar</c:v>
                </c:pt>
                <c:pt idx="2">
                  <c:v>Estudiar</c:v>
                </c:pt>
                <c:pt idx="3">
                  <c:v>Buscar Trabajo</c:v>
                </c:pt>
                <c:pt idx="4">
                  <c:v>Incapacitado permanente</c:v>
                </c:pt>
                <c:pt idx="5">
                  <c:v>Ni estudia, ni trabaja, ni busca trabajo ni hace oficios del hogar.</c:v>
                </c:pt>
                <c:pt idx="6">
                  <c:v>Pensionado/a</c:v>
                </c:pt>
              </c:strCache>
            </c:strRef>
          </c:cat>
          <c:val>
            <c:numRef>
              <c:f>'[011-22 Tablas de Salida V2.xlsx]Sociodemograficos'!$B$32:$B$38</c:f>
              <c:numCache>
                <c:formatCode>0%</c:formatCode>
                <c:ptCount val="7"/>
                <c:pt idx="0">
                  <c:v>0.59380065592788023</c:v>
                </c:pt>
                <c:pt idx="1">
                  <c:v>0.20738584444034941</c:v>
                </c:pt>
                <c:pt idx="2">
                  <c:v>0.08</c:v>
                </c:pt>
                <c:pt idx="3">
                  <c:v>5.3188570778011889E-2</c:v>
                </c:pt>
                <c:pt idx="4">
                  <c:v>2.2917089028760333E-2</c:v>
                </c:pt>
                <c:pt idx="5">
                  <c:v>2.0697552877313209E-2</c:v>
                </c:pt>
                <c:pt idx="6">
                  <c:v>2.7348958605201892E-2</c:v>
                </c:pt>
              </c:numCache>
            </c:numRef>
          </c:val>
          <c:extLst>
            <c:ext xmlns:c16="http://schemas.microsoft.com/office/drawing/2014/chart" uri="{C3380CC4-5D6E-409C-BE32-E72D297353CC}">
              <c16:uniqueId val="{00000000-7689-484F-8104-DE5B671547AF}"/>
            </c:ext>
          </c:extLst>
        </c:ser>
        <c:dLbls>
          <c:showLegendKey val="0"/>
          <c:showVal val="1"/>
          <c:showCatName val="0"/>
          <c:showSerName val="0"/>
          <c:showPercent val="0"/>
          <c:showBubbleSize val="0"/>
        </c:dLbls>
        <c:gapWidth val="150"/>
        <c:overlap val="-25"/>
        <c:axId val="97247807"/>
        <c:axId val="97256543"/>
      </c:barChart>
      <c:catAx>
        <c:axId val="9724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95000"/>
                    <a:lumOff val="5000"/>
                  </a:schemeClr>
                </a:solidFill>
                <a:latin typeface="+mn-lt"/>
                <a:ea typeface="+mn-ea"/>
                <a:cs typeface="+mn-cs"/>
              </a:defRPr>
            </a:pPr>
            <a:endParaRPr lang="es-CO"/>
          </a:p>
        </c:txPr>
        <c:crossAx val="97256543"/>
        <c:crosses val="autoZero"/>
        <c:auto val="1"/>
        <c:lblAlgn val="ctr"/>
        <c:lblOffset val="100"/>
        <c:noMultiLvlLbl val="0"/>
      </c:catAx>
      <c:valAx>
        <c:axId val="97256543"/>
        <c:scaling>
          <c:orientation val="minMax"/>
          <c:max val="1"/>
        </c:scaling>
        <c:delete val="1"/>
        <c:axPos val="l"/>
        <c:numFmt formatCode="0%" sourceLinked="1"/>
        <c:majorTickMark val="out"/>
        <c:minorTickMark val="none"/>
        <c:tickLblPos val="nextTo"/>
        <c:crossAx val="97247807"/>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r>
              <a:rPr lang="es-CO" b="1"/>
              <a:t>NSE</a:t>
            </a:r>
          </a:p>
        </c:rich>
      </c:tx>
      <c:layout>
        <c:manualLayout>
          <c:xMode val="edge"/>
          <c:yMode val="edge"/>
          <c:x val="0.46276277965254342"/>
          <c:y val="7.180039973465889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s-CO"/>
        </a:p>
      </c:txPr>
    </c:title>
    <c:autoTitleDeleted val="0"/>
    <c:plotArea>
      <c:layout>
        <c:manualLayout>
          <c:layoutTarget val="inner"/>
          <c:xMode val="edge"/>
          <c:yMode val="edge"/>
          <c:x val="1.6772828546033489E-2"/>
          <c:y val="0.20373782259783252"/>
          <c:w val="0.96645434290793297"/>
          <c:h val="0.6654327430285140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EC748C"/>
              </a:solidFill>
              <a:ln>
                <a:noFill/>
              </a:ln>
              <a:effectLst/>
            </c:spPr>
            <c:extLst>
              <c:ext xmlns:c16="http://schemas.microsoft.com/office/drawing/2014/chart" uri="{C3380CC4-5D6E-409C-BE32-E72D297353CC}">
                <c16:uniqueId val="{00000001-43FC-4D01-8422-542EA21FFD9E}"/>
              </c:ext>
            </c:extLst>
          </c:dPt>
          <c:dPt>
            <c:idx val="1"/>
            <c:invertIfNegative val="0"/>
            <c:bubble3D val="0"/>
            <c:spPr>
              <a:solidFill>
                <a:srgbClr val="9DD91A"/>
              </a:solidFill>
              <a:ln>
                <a:noFill/>
              </a:ln>
              <a:effectLst/>
            </c:spPr>
            <c:extLst>
              <c:ext xmlns:c16="http://schemas.microsoft.com/office/drawing/2014/chart" uri="{C3380CC4-5D6E-409C-BE32-E72D297353CC}">
                <c16:uniqueId val="{00000003-43FC-4D01-8422-542EA21FFD9E}"/>
              </c:ext>
            </c:extLst>
          </c:dPt>
          <c:dPt>
            <c:idx val="2"/>
            <c:invertIfNegative val="0"/>
            <c:bubble3D val="0"/>
            <c:spPr>
              <a:solidFill>
                <a:srgbClr val="5BC6D0"/>
              </a:solidFill>
              <a:ln>
                <a:noFill/>
              </a:ln>
              <a:effectLst/>
            </c:spPr>
            <c:extLst>
              <c:ext xmlns:c16="http://schemas.microsoft.com/office/drawing/2014/chart" uri="{C3380CC4-5D6E-409C-BE32-E72D297353CC}">
                <c16:uniqueId val="{00000005-43FC-4D01-8422-542EA21FFD9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'[011-22 Tablas de Salida V2.xlsx]Sociodemograficos'!$A$13:$A$15</c:f>
              <c:strCache>
                <c:ptCount val="3"/>
                <c:pt idx="0">
                  <c:v>Bajo</c:v>
                </c:pt>
                <c:pt idx="1">
                  <c:v>Medio</c:v>
                </c:pt>
                <c:pt idx="2">
                  <c:v>Alto</c:v>
                </c:pt>
              </c:strCache>
            </c:strRef>
          </c:cat>
          <c:val>
            <c:numRef>
              <c:f>'[011-22 Tablas de Salida V2.xlsx]Sociodemograficos'!$B$13:$B$15</c:f>
              <c:numCache>
                <c:formatCode>0%</c:formatCode>
                <c:ptCount val="3"/>
                <c:pt idx="0">
                  <c:v>0.49147419334789405</c:v>
                </c:pt>
                <c:pt idx="1">
                  <c:v>0.29733530033886885</c:v>
                </c:pt>
                <c:pt idx="2">
                  <c:v>0.21119050631323413</c:v>
                </c:pt>
              </c:numCache>
            </c:numRef>
          </c:val>
          <c:extLst>
            <c:ext xmlns:c16="http://schemas.microsoft.com/office/drawing/2014/chart" uri="{C3380CC4-5D6E-409C-BE32-E72D297353CC}">
              <c16:uniqueId val="{00000006-43FC-4D01-8422-542EA21FFD9E}"/>
            </c:ext>
          </c:extLst>
        </c:ser>
        <c:dLbls>
          <c:showLegendKey val="0"/>
          <c:showVal val="1"/>
          <c:showCatName val="0"/>
          <c:showSerName val="0"/>
          <c:showPercent val="0"/>
          <c:showBubbleSize val="0"/>
        </c:dLbls>
        <c:gapWidth val="1"/>
        <c:overlap val="1"/>
        <c:axId val="889071839"/>
        <c:axId val="889064351"/>
      </c:barChart>
      <c:catAx>
        <c:axId val="8890718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s-CO"/>
          </a:p>
        </c:txPr>
        <c:crossAx val="889064351"/>
        <c:crosses val="autoZero"/>
        <c:auto val="1"/>
        <c:lblAlgn val="ctr"/>
        <c:lblOffset val="100"/>
        <c:noMultiLvlLbl val="0"/>
      </c:catAx>
      <c:valAx>
        <c:axId val="889064351"/>
        <c:scaling>
          <c:orientation val="minMax"/>
          <c:max val="1"/>
        </c:scaling>
        <c:delete val="1"/>
        <c:axPos val="l"/>
        <c:numFmt formatCode="0%" sourceLinked="1"/>
        <c:majorTickMark val="out"/>
        <c:minorTickMark val="none"/>
        <c:tickLblPos val="nextTo"/>
        <c:crossAx val="889071839"/>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Roboto Condensed" panose="02000000000000000000" pitchFamily="2" charset="0"/>
          <a:ea typeface="Roboto Condensed" panose="02000000000000000000" pitchFamily="2"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86064238415621"/>
          <c:y val="2.9681389301484517E-2"/>
          <c:w val="0.56443454109137792"/>
          <c:h val="0.94063722139703099"/>
        </c:manualLayout>
      </c:layout>
      <c:barChart>
        <c:barDir val="bar"/>
        <c:grouping val="percentStacked"/>
        <c:varyColors val="0"/>
        <c:ser>
          <c:idx val="0"/>
          <c:order val="0"/>
          <c:tx>
            <c:strRef>
              <c:f>Sheet1!$B$1</c:f>
              <c:strCache>
                <c:ptCount val="1"/>
                <c:pt idx="0">
                  <c:v>Series 1</c:v>
                </c:pt>
              </c:strCache>
            </c:strRef>
          </c:tx>
          <c:spPr>
            <a:solidFill>
              <a:srgbClr val="EC748C"/>
            </a:solidFill>
            <a:ln>
              <a:noFill/>
            </a:ln>
            <a:effectLst/>
          </c:spPr>
          <c:invertIfNegative val="0"/>
          <c:dPt>
            <c:idx val="0"/>
            <c:invertIfNegative val="0"/>
            <c:bubble3D val="0"/>
            <c:spPr>
              <a:solidFill>
                <a:srgbClr val="EC748C"/>
              </a:solidFill>
              <a:ln>
                <a:noFill/>
              </a:ln>
              <a:effectLst/>
            </c:spPr>
            <c:extLst>
              <c:ext xmlns:c16="http://schemas.microsoft.com/office/drawing/2014/chart" uri="{C3380CC4-5D6E-409C-BE32-E72D297353CC}">
                <c16:uniqueId val="{00000001-20CF-4B15-894A-74FC6645DD06}"/>
              </c:ext>
            </c:extLst>
          </c:dPt>
          <c:dPt>
            <c:idx val="2"/>
            <c:invertIfNegative val="0"/>
            <c:bubble3D val="0"/>
            <c:spPr>
              <a:solidFill>
                <a:srgbClr val="EC748C"/>
              </a:solidFill>
              <a:ln>
                <a:noFill/>
              </a:ln>
              <a:effectLst/>
            </c:spPr>
            <c:extLst>
              <c:ext xmlns:c16="http://schemas.microsoft.com/office/drawing/2014/chart" uri="{C3380CC4-5D6E-409C-BE32-E72D297353CC}">
                <c16:uniqueId val="{00000003-20CF-4B15-894A-74FC6645DD06}"/>
              </c:ext>
            </c:extLst>
          </c:dPt>
          <c:cat>
            <c:strRef>
              <c:f>Sheet1!$A$2:$A$10</c:f>
              <c:strCache>
                <c:ptCount val="9"/>
                <c:pt idx="0">
                  <c:v>Contaminación del aire</c:v>
                </c:pt>
                <c:pt idx="1">
                  <c:v>Contaminación por basuras</c:v>
                </c:pt>
                <c:pt idx="2">
                  <c:v>Cambio climático </c:v>
                </c:pt>
                <c:pt idx="3">
                  <c:v>Contaminación de las fuentes de agua</c:v>
                </c:pt>
                <c:pt idx="4">
                  <c:v>Contaminación auditiva/ruido</c:v>
                </c:pt>
                <c:pt idx="5">
                  <c:v>Deforestación </c:v>
                </c:pt>
                <c:pt idx="6">
                  <c:v>Contaminación visual </c:v>
                </c:pt>
                <c:pt idx="7">
                  <c:v>Inundaciones y sequías </c:v>
                </c:pt>
                <c:pt idx="8">
                  <c:v>Otro</c:v>
                </c:pt>
              </c:strCache>
            </c:strRef>
          </c:cat>
          <c:val>
            <c:numRef>
              <c:f>Sheet1!$B$2:$B$10</c:f>
              <c:numCache>
                <c:formatCode>General</c:formatCode>
                <c:ptCount val="9"/>
                <c:pt idx="0">
                  <c:v>60</c:v>
                </c:pt>
                <c:pt idx="1">
                  <c:v>57</c:v>
                </c:pt>
                <c:pt idx="2">
                  <c:v>36</c:v>
                </c:pt>
                <c:pt idx="3">
                  <c:v>30</c:v>
                </c:pt>
                <c:pt idx="4">
                  <c:v>28</c:v>
                </c:pt>
                <c:pt idx="5">
                  <c:v>23</c:v>
                </c:pt>
                <c:pt idx="6">
                  <c:v>14</c:v>
                </c:pt>
                <c:pt idx="7">
                  <c:v>11</c:v>
                </c:pt>
                <c:pt idx="8">
                  <c:v>2</c:v>
                </c:pt>
              </c:numCache>
            </c:numRef>
          </c:val>
          <c:extLst>
            <c:ext xmlns:c16="http://schemas.microsoft.com/office/drawing/2014/chart" uri="{C3380CC4-5D6E-409C-BE32-E72D297353CC}">
              <c16:uniqueId val="{00000004-20CF-4B15-894A-74FC6645DD06}"/>
            </c:ext>
          </c:extLst>
        </c:ser>
        <c:ser>
          <c:idx val="1"/>
          <c:order val="1"/>
          <c:tx>
            <c:strRef>
              <c:f>Sheet1!$C$1</c:f>
              <c:strCache>
                <c:ptCount val="1"/>
                <c:pt idx="0">
                  <c:v>Series 2</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invertIfNegative val="0"/>
          <c:cat>
            <c:strRef>
              <c:f>Sheet1!$A$2:$A$10</c:f>
              <c:strCache>
                <c:ptCount val="9"/>
                <c:pt idx="0">
                  <c:v>Contaminación del aire</c:v>
                </c:pt>
                <c:pt idx="1">
                  <c:v>Contaminación por basuras</c:v>
                </c:pt>
                <c:pt idx="2">
                  <c:v>Cambio climático </c:v>
                </c:pt>
                <c:pt idx="3">
                  <c:v>Contaminación de las fuentes de agua</c:v>
                </c:pt>
                <c:pt idx="4">
                  <c:v>Contaminación auditiva/ruido</c:v>
                </c:pt>
                <c:pt idx="5">
                  <c:v>Deforestación </c:v>
                </c:pt>
                <c:pt idx="6">
                  <c:v>Contaminación visual </c:v>
                </c:pt>
                <c:pt idx="7">
                  <c:v>Inundaciones y sequías </c:v>
                </c:pt>
                <c:pt idx="8">
                  <c:v>Otro</c:v>
                </c:pt>
              </c:strCache>
            </c:strRef>
          </c:cat>
          <c:val>
            <c:numRef>
              <c:f>Sheet1!$C$2:$C$10</c:f>
              <c:numCache>
                <c:formatCode>General</c:formatCode>
                <c:ptCount val="9"/>
                <c:pt idx="0">
                  <c:v>40</c:v>
                </c:pt>
                <c:pt idx="1">
                  <c:v>43</c:v>
                </c:pt>
                <c:pt idx="2">
                  <c:v>64</c:v>
                </c:pt>
                <c:pt idx="3">
                  <c:v>70</c:v>
                </c:pt>
                <c:pt idx="4">
                  <c:v>72</c:v>
                </c:pt>
                <c:pt idx="5">
                  <c:v>77</c:v>
                </c:pt>
                <c:pt idx="6">
                  <c:v>86</c:v>
                </c:pt>
                <c:pt idx="7">
                  <c:v>86</c:v>
                </c:pt>
                <c:pt idx="8">
                  <c:v>86</c:v>
                </c:pt>
              </c:numCache>
            </c:numRef>
          </c:val>
          <c:extLst>
            <c:ext xmlns:c16="http://schemas.microsoft.com/office/drawing/2014/chart" uri="{C3380CC4-5D6E-409C-BE32-E72D297353CC}">
              <c16:uniqueId val="{00000005-20CF-4B15-894A-74FC6645DD06}"/>
            </c:ext>
          </c:extLst>
        </c:ser>
        <c:dLbls>
          <c:showLegendKey val="0"/>
          <c:showVal val="0"/>
          <c:showCatName val="0"/>
          <c:showSerName val="0"/>
          <c:showPercent val="0"/>
          <c:showBubbleSize val="0"/>
        </c:dLbls>
        <c:gapWidth val="150"/>
        <c:overlap val="100"/>
        <c:axId val="567300152"/>
        <c:axId val="567299824"/>
      </c:barChart>
      <c:catAx>
        <c:axId val="567300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mn-cs"/>
              </a:defRPr>
            </a:pPr>
            <a:endParaRPr lang="es-CO"/>
          </a:p>
        </c:txPr>
        <c:crossAx val="567299824"/>
        <c:crosses val="autoZero"/>
        <c:auto val="1"/>
        <c:lblAlgn val="ctr"/>
        <c:lblOffset val="100"/>
        <c:noMultiLvlLbl val="0"/>
      </c:catAx>
      <c:valAx>
        <c:axId val="567299824"/>
        <c:scaling>
          <c:orientation val="minMax"/>
        </c:scaling>
        <c:delete val="1"/>
        <c:axPos val="t"/>
        <c:numFmt formatCode="0%" sourceLinked="1"/>
        <c:majorTickMark val="none"/>
        <c:minorTickMark val="none"/>
        <c:tickLblPos val="nextTo"/>
        <c:crossAx val="56730015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Roboto Condensed" panose="02000000000000000000" pitchFamily="2" charset="0"/>
          <a:ea typeface="Roboto Condensed" panose="02000000000000000000" pitchFamily="2" charset="0"/>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75F7-4E21-8700-8E6C25FDB482}"/>
              </c:ext>
            </c:extLst>
          </c:dPt>
          <c:dPt>
            <c:idx val="1"/>
            <c:bubble3D val="0"/>
            <c:spPr>
              <a:solidFill>
                <a:srgbClr val="5BC6D0"/>
              </a:solidFill>
              <a:ln w="19050">
                <a:noFill/>
              </a:ln>
              <a:effectLst/>
            </c:spPr>
            <c:extLst>
              <c:ext xmlns:c16="http://schemas.microsoft.com/office/drawing/2014/chart" uri="{C3380CC4-5D6E-409C-BE32-E72D297353CC}">
                <c16:uniqueId val="{00000003-75F7-4E21-8700-8E6C25FDB482}"/>
              </c:ext>
            </c:extLst>
          </c:dPt>
          <c:cat>
            <c:strRef>
              <c:f>Sheet1!$A$2:$A$3</c:f>
              <c:strCache>
                <c:ptCount val="2"/>
                <c:pt idx="0">
                  <c:v>Si</c:v>
                </c:pt>
                <c:pt idx="1">
                  <c:v>No</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75F7-4E21-8700-8E6C25FDB482}"/>
            </c:ext>
          </c:extLst>
        </c:ser>
        <c:dLbls>
          <c:showLegendKey val="0"/>
          <c:showVal val="0"/>
          <c:showCatName val="0"/>
          <c:showSerName val="0"/>
          <c:showPercent val="0"/>
          <c:showBubbleSize val="0"/>
          <c:showLeaderLines val="0"/>
        </c:dLbls>
        <c:firstSliceAng val="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67696070171284E-2"/>
          <c:y val="5.119891635679396E-2"/>
          <c:w val="0.77650072639666268"/>
          <c:h val="0.85920298001881656"/>
        </c:manualLayout>
      </c:layout>
      <c:doughnutChart>
        <c:varyColors val="1"/>
        <c:ser>
          <c:idx val="0"/>
          <c:order val="0"/>
          <c:tx>
            <c:strRef>
              <c:f>Sheet1!$B$1</c:f>
              <c:strCache>
                <c:ptCount val="1"/>
                <c:pt idx="0">
                  <c:v>data</c:v>
                </c:pt>
              </c:strCache>
            </c:strRef>
          </c:tx>
          <c:spPr>
            <a:solidFill>
              <a:srgbClr val="EC748C"/>
            </a:solidFill>
            <a:ln>
              <a:noFill/>
            </a:ln>
          </c:spPr>
          <c:dPt>
            <c:idx val="0"/>
            <c:bubble3D val="0"/>
            <c:spPr>
              <a:solidFill>
                <a:srgbClr val="F8DB31"/>
              </a:solidFill>
              <a:ln w="19050">
                <a:noFill/>
              </a:ln>
              <a:effectLst/>
            </c:spPr>
            <c:extLst>
              <c:ext xmlns:c16="http://schemas.microsoft.com/office/drawing/2014/chart" uri="{C3380CC4-5D6E-409C-BE32-E72D297353CC}">
                <c16:uniqueId val="{00000001-E1CB-4BC6-AA35-B99C20ECDBD0}"/>
              </c:ext>
            </c:extLst>
          </c:dPt>
          <c:dPt>
            <c:idx val="1"/>
            <c:bubble3D val="0"/>
            <c:spPr>
              <a:solidFill>
                <a:srgbClr val="5BC6D0"/>
              </a:solidFill>
              <a:ln w="19050">
                <a:noFill/>
              </a:ln>
              <a:effectLst/>
            </c:spPr>
            <c:extLst>
              <c:ext xmlns:c16="http://schemas.microsoft.com/office/drawing/2014/chart" uri="{C3380CC4-5D6E-409C-BE32-E72D297353CC}">
                <c16:uniqueId val="{00000003-E1CB-4BC6-AA35-B99C20ECDBD0}"/>
              </c:ext>
            </c:extLst>
          </c:dPt>
          <c:cat>
            <c:strRef>
              <c:f>Sheet1!$A$2:$A$3</c:f>
              <c:strCache>
                <c:ptCount val="2"/>
                <c:pt idx="0">
                  <c:v>Si</c:v>
                </c:pt>
                <c:pt idx="1">
                  <c:v>No</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E1CB-4BC6-AA35-B99C20ECDBD0}"/>
            </c:ext>
          </c:extLst>
        </c:ser>
        <c:dLbls>
          <c:showLegendKey val="0"/>
          <c:showVal val="0"/>
          <c:showCatName val="0"/>
          <c:showSerName val="0"/>
          <c:showPercent val="0"/>
          <c:showBubbleSize val="0"/>
          <c:showLeaderLines val="0"/>
        </c:dLbls>
        <c:firstSliceAng val="40"/>
        <c:holeSize val="66"/>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15</c:v>
                </c:pt>
              </c:numCache>
            </c:numRef>
          </c:val>
          <c:extLst>
            <c:ext xmlns:c16="http://schemas.microsoft.com/office/drawing/2014/chart" uri="{C3380CC4-5D6E-409C-BE32-E72D297353CC}">
              <c16:uniqueId val="{00000001-C9EE-44CD-85CB-D0BB068BE69E}"/>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85</c:v>
                </c:pt>
              </c:numCache>
            </c:numRef>
          </c:val>
          <c:extLst>
            <c:ext xmlns:c16="http://schemas.microsoft.com/office/drawing/2014/chart" uri="{C3380CC4-5D6E-409C-BE32-E72D297353CC}">
              <c16:uniqueId val="{00000002-C9EE-44CD-85CB-D0BB068BE69E}"/>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8DB31"/>
            </a:solidFill>
            <a:ln>
              <a:noFill/>
            </a:ln>
            <a:effectLst/>
          </c:spPr>
          <c:invertIfNegative val="0"/>
          <c:cat>
            <c:strRef>
              <c:f>Sheet1!$A$2</c:f>
              <c:strCache>
                <c:ptCount val="1"/>
                <c:pt idx="0">
                  <c:v>Category 1</c:v>
                </c:pt>
              </c:strCache>
            </c:strRef>
          </c:cat>
          <c:val>
            <c:numRef>
              <c:f>Sheet1!$B$2</c:f>
              <c:numCache>
                <c:formatCode>General</c:formatCode>
                <c:ptCount val="1"/>
                <c:pt idx="0">
                  <c:v>14</c:v>
                </c:pt>
              </c:numCache>
            </c:numRef>
          </c:val>
          <c:extLst>
            <c:ext xmlns:c16="http://schemas.microsoft.com/office/drawing/2014/chart" uri="{C3380CC4-5D6E-409C-BE32-E72D297353CC}">
              <c16:uniqueId val="{00000000-D032-47FD-8218-ADE18ECAFFE8}"/>
            </c:ext>
          </c:extLst>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86</c:v>
                </c:pt>
              </c:numCache>
            </c:numRef>
          </c:val>
          <c:extLst>
            <c:ext xmlns:c16="http://schemas.microsoft.com/office/drawing/2014/chart" uri="{C3380CC4-5D6E-409C-BE32-E72D297353CC}">
              <c16:uniqueId val="{00000001-D032-47FD-8218-ADE18ECAFFE8}"/>
            </c:ext>
          </c:extLst>
        </c:ser>
        <c:dLbls>
          <c:showLegendKey val="0"/>
          <c:showVal val="0"/>
          <c:showCatName val="0"/>
          <c:showSerName val="0"/>
          <c:showPercent val="0"/>
          <c:showBubbleSize val="0"/>
        </c:dLbls>
        <c:gapWidth val="150"/>
        <c:overlap val="100"/>
        <c:axId val="441525328"/>
        <c:axId val="441544536"/>
      </c:barChart>
      <c:catAx>
        <c:axId val="441525328"/>
        <c:scaling>
          <c:orientation val="minMax"/>
        </c:scaling>
        <c:delete val="1"/>
        <c:axPos val="b"/>
        <c:numFmt formatCode="General" sourceLinked="1"/>
        <c:majorTickMark val="none"/>
        <c:minorTickMark val="none"/>
        <c:tickLblPos val="nextTo"/>
        <c:crossAx val="441544536"/>
        <c:crosses val="autoZero"/>
        <c:auto val="1"/>
        <c:lblAlgn val="ctr"/>
        <c:lblOffset val="100"/>
        <c:noMultiLvlLbl val="0"/>
      </c:catAx>
      <c:valAx>
        <c:axId val="441544536"/>
        <c:scaling>
          <c:orientation val="minMax"/>
          <c:max val="100"/>
        </c:scaling>
        <c:delete val="1"/>
        <c:axPos val="l"/>
        <c:numFmt formatCode="General" sourceLinked="1"/>
        <c:majorTickMark val="none"/>
        <c:minorTickMark val="none"/>
        <c:tickLblPos val="nextTo"/>
        <c:crossAx val="44152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3CA45-FBFE-45FE-B979-9086D1620EA0}"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995658BE-178C-47F6-8486-C07B0AA7B96B}">
      <dgm:prSet phldrT="[Texto]" custT="1"/>
      <dgm:spPr/>
      <dgm:t>
        <a:bodyPr/>
        <a:lstStyle/>
        <a:p>
          <a:r>
            <a:rPr lang="es-CO" sz="3200" dirty="0">
              <a:solidFill>
                <a:schemeClr val="tx1"/>
              </a:solidFill>
            </a:rPr>
            <a:t>SI</a:t>
          </a:r>
          <a:r>
            <a:rPr lang="es-CO" sz="1800" dirty="0">
              <a:solidFill>
                <a:schemeClr val="tx1"/>
              </a:solidFill>
            </a:rPr>
            <a:t> Conoce la entidad Parques Naturales de Colombia (16%)</a:t>
          </a:r>
          <a:endParaRPr lang="en-US" sz="1800" dirty="0">
            <a:solidFill>
              <a:schemeClr val="tx1"/>
            </a:solidFill>
          </a:endParaRPr>
        </a:p>
      </dgm:t>
    </dgm:pt>
    <dgm:pt modelId="{C6B4AFCD-79B8-448B-BDE7-270D5831195F}" type="parTrans" cxnId="{CECD5828-DFF1-44C6-B0CE-BDD8C64BBF90}">
      <dgm:prSet/>
      <dgm:spPr/>
      <dgm:t>
        <a:bodyPr/>
        <a:lstStyle/>
        <a:p>
          <a:endParaRPr lang="en-US" sz="3200"/>
        </a:p>
      </dgm:t>
    </dgm:pt>
    <dgm:pt modelId="{C7211D62-072F-46B3-9DEA-580E3050BD1D}" type="sibTrans" cxnId="{CECD5828-DFF1-44C6-B0CE-BDD8C64BBF90}">
      <dgm:prSet/>
      <dgm:spPr/>
      <dgm:t>
        <a:bodyPr/>
        <a:lstStyle/>
        <a:p>
          <a:endParaRPr lang="en-US" sz="3200"/>
        </a:p>
      </dgm:t>
    </dgm:pt>
    <dgm:pt modelId="{DD3F1AA8-ECB7-4F47-9DCC-75D12CDCCCFF}">
      <dgm:prSet phldrT="[Texto]" custT="1"/>
      <dgm:spPr/>
      <dgm:t>
        <a:bodyPr/>
        <a:lstStyle/>
        <a:p>
          <a:r>
            <a:rPr lang="es-CO" sz="2400" dirty="0">
              <a:solidFill>
                <a:schemeClr val="tx1"/>
              </a:solidFill>
            </a:rPr>
            <a:t>Primaria/Secundaria</a:t>
          </a:r>
        </a:p>
        <a:p>
          <a:r>
            <a:rPr lang="es-CO" sz="2400" dirty="0">
              <a:solidFill>
                <a:schemeClr val="tx1"/>
              </a:solidFill>
            </a:rPr>
            <a:t>(11%)</a:t>
          </a:r>
          <a:endParaRPr lang="en-US" sz="2400" dirty="0">
            <a:solidFill>
              <a:schemeClr val="tx1"/>
            </a:solidFill>
          </a:endParaRPr>
        </a:p>
      </dgm:t>
    </dgm:pt>
    <dgm:pt modelId="{13AF0E9B-466E-4370-BBCA-B71A8B983C33}" type="parTrans" cxnId="{271B86A6-997E-48D9-8FA9-ABD832333781}">
      <dgm:prSet/>
      <dgm:spPr/>
      <dgm:t>
        <a:bodyPr/>
        <a:lstStyle/>
        <a:p>
          <a:endParaRPr lang="en-US" sz="3200"/>
        </a:p>
      </dgm:t>
    </dgm:pt>
    <dgm:pt modelId="{15BC16EB-456E-4932-81CB-C1B4652E64CD}" type="sibTrans" cxnId="{271B86A6-997E-48D9-8FA9-ABD832333781}">
      <dgm:prSet/>
      <dgm:spPr/>
      <dgm:t>
        <a:bodyPr/>
        <a:lstStyle/>
        <a:p>
          <a:endParaRPr lang="en-US" sz="3200"/>
        </a:p>
      </dgm:t>
    </dgm:pt>
    <dgm:pt modelId="{A11D0CB5-891B-4778-B606-0A27856443D8}">
      <dgm:prSet phldrT="[Texto]" custT="1"/>
      <dgm:spPr/>
      <dgm:t>
        <a:bodyPr/>
        <a:lstStyle/>
        <a:p>
          <a:r>
            <a:rPr lang="es-CO" sz="2400" dirty="0">
              <a:solidFill>
                <a:schemeClr val="tx1"/>
              </a:solidFill>
            </a:rPr>
            <a:t>Técnico/</a:t>
          </a:r>
          <a:r>
            <a:rPr lang="es-CO" sz="2400" dirty="0" err="1">
              <a:solidFill>
                <a:schemeClr val="tx1"/>
              </a:solidFill>
            </a:rPr>
            <a:t>Técnologo</a:t>
          </a:r>
          <a:r>
            <a:rPr lang="es-CO" sz="2400" dirty="0">
              <a:solidFill>
                <a:schemeClr val="tx1"/>
              </a:solidFill>
            </a:rPr>
            <a:t> (16%)</a:t>
          </a:r>
          <a:endParaRPr lang="en-US" sz="2400" dirty="0">
            <a:solidFill>
              <a:schemeClr val="tx1"/>
            </a:solidFill>
          </a:endParaRPr>
        </a:p>
      </dgm:t>
    </dgm:pt>
    <dgm:pt modelId="{72E1BA35-0BB2-4CE3-9553-DB4145DC0CB4}" type="parTrans" cxnId="{9E36562A-5FBE-4E78-9C27-927BEBBAD500}">
      <dgm:prSet/>
      <dgm:spPr/>
      <dgm:t>
        <a:bodyPr/>
        <a:lstStyle/>
        <a:p>
          <a:endParaRPr lang="en-US" sz="3200"/>
        </a:p>
      </dgm:t>
    </dgm:pt>
    <dgm:pt modelId="{827208FE-6FBC-49DB-9E9B-74B737D6EB54}" type="sibTrans" cxnId="{9E36562A-5FBE-4E78-9C27-927BEBBAD500}">
      <dgm:prSet/>
      <dgm:spPr/>
      <dgm:t>
        <a:bodyPr/>
        <a:lstStyle/>
        <a:p>
          <a:endParaRPr lang="en-US" sz="3200"/>
        </a:p>
      </dgm:t>
    </dgm:pt>
    <dgm:pt modelId="{EFDB05BB-8A87-45BB-BE9B-D0CAA9A38342}">
      <dgm:prSet phldrT="[Texto]" custT="1"/>
      <dgm:spPr/>
      <dgm:t>
        <a:bodyPr/>
        <a:lstStyle/>
        <a:p>
          <a:r>
            <a:rPr lang="es-CO" sz="2400" dirty="0">
              <a:solidFill>
                <a:schemeClr val="tx1"/>
              </a:solidFill>
            </a:rPr>
            <a:t>Universidad/Postgrado (32%)</a:t>
          </a:r>
          <a:endParaRPr lang="en-US" sz="2400" dirty="0">
            <a:solidFill>
              <a:schemeClr val="tx1"/>
            </a:solidFill>
          </a:endParaRPr>
        </a:p>
      </dgm:t>
    </dgm:pt>
    <dgm:pt modelId="{BBD5A79D-B7CA-4191-A126-B60DF2B8778B}" type="parTrans" cxnId="{18CC493F-9BAD-4FDB-B1C9-2E779E97DD21}">
      <dgm:prSet/>
      <dgm:spPr/>
      <dgm:t>
        <a:bodyPr/>
        <a:lstStyle/>
        <a:p>
          <a:endParaRPr lang="en-US" sz="3200"/>
        </a:p>
      </dgm:t>
    </dgm:pt>
    <dgm:pt modelId="{71347903-DC95-4321-B3A9-B83AB9D23497}" type="sibTrans" cxnId="{18CC493F-9BAD-4FDB-B1C9-2E779E97DD21}">
      <dgm:prSet/>
      <dgm:spPr/>
      <dgm:t>
        <a:bodyPr/>
        <a:lstStyle/>
        <a:p>
          <a:endParaRPr lang="en-US" sz="3200"/>
        </a:p>
      </dgm:t>
    </dgm:pt>
    <dgm:pt modelId="{A801C944-D571-43BB-865B-EADC5AC07883}">
      <dgm:prSet phldrT="[Texto]" custT="1"/>
      <dgm:spPr/>
      <dgm:t>
        <a:bodyPr/>
        <a:lstStyle/>
        <a:p>
          <a:r>
            <a:rPr lang="es-CO" sz="2400" dirty="0">
              <a:solidFill>
                <a:schemeClr val="tx1"/>
              </a:solidFill>
            </a:rPr>
            <a:t>&lt; =45 años</a:t>
          </a:r>
        </a:p>
        <a:p>
          <a:r>
            <a:rPr lang="es-CO" sz="2400" dirty="0">
              <a:solidFill>
                <a:schemeClr val="tx1"/>
              </a:solidFill>
            </a:rPr>
            <a:t>(9%)</a:t>
          </a:r>
          <a:endParaRPr lang="en-US" sz="2400" dirty="0">
            <a:solidFill>
              <a:schemeClr val="tx1"/>
            </a:solidFill>
          </a:endParaRPr>
        </a:p>
      </dgm:t>
    </dgm:pt>
    <dgm:pt modelId="{F24E9521-B097-43C8-B04E-CF0A12594B07}" type="parTrans" cxnId="{249E8F35-F90E-4DCA-9683-3F60BD4CF153}">
      <dgm:prSet/>
      <dgm:spPr/>
      <dgm:t>
        <a:bodyPr/>
        <a:lstStyle/>
        <a:p>
          <a:endParaRPr lang="en-US" sz="3200"/>
        </a:p>
      </dgm:t>
    </dgm:pt>
    <dgm:pt modelId="{84BFF4B8-8483-46B0-9D13-1292A93858BE}" type="sibTrans" cxnId="{249E8F35-F90E-4DCA-9683-3F60BD4CF153}">
      <dgm:prSet/>
      <dgm:spPr/>
      <dgm:t>
        <a:bodyPr/>
        <a:lstStyle/>
        <a:p>
          <a:endParaRPr lang="en-US" sz="3200"/>
        </a:p>
      </dgm:t>
    </dgm:pt>
    <dgm:pt modelId="{3CD55E7E-24F0-4207-A151-EBE0507D78E2}">
      <dgm:prSet phldrT="[Texto]" custT="1"/>
      <dgm:spPr/>
      <dgm:t>
        <a:bodyPr/>
        <a:lstStyle/>
        <a:p>
          <a:r>
            <a:rPr lang="es-CO" sz="2400" dirty="0">
              <a:solidFill>
                <a:schemeClr val="tx1"/>
              </a:solidFill>
            </a:rPr>
            <a:t>&gt;45 años</a:t>
          </a:r>
        </a:p>
        <a:p>
          <a:r>
            <a:rPr lang="es-CO" sz="2400" dirty="0">
              <a:solidFill>
                <a:schemeClr val="tx1"/>
              </a:solidFill>
            </a:rPr>
            <a:t>(13%)</a:t>
          </a:r>
          <a:endParaRPr lang="en-US" sz="2400" dirty="0">
            <a:solidFill>
              <a:schemeClr val="tx1"/>
            </a:solidFill>
          </a:endParaRPr>
        </a:p>
      </dgm:t>
    </dgm:pt>
    <dgm:pt modelId="{48A5B464-B9D4-455A-B5CC-DE7331745D0F}" type="parTrans" cxnId="{79AC48C9-1BE3-42CE-8BBD-1FBEEA2F2FAB}">
      <dgm:prSet/>
      <dgm:spPr/>
      <dgm:t>
        <a:bodyPr/>
        <a:lstStyle/>
        <a:p>
          <a:endParaRPr lang="en-US" sz="3200"/>
        </a:p>
      </dgm:t>
    </dgm:pt>
    <dgm:pt modelId="{CED949E3-5B20-4D99-8314-9A0F36076027}" type="sibTrans" cxnId="{79AC48C9-1BE3-42CE-8BBD-1FBEEA2F2FAB}">
      <dgm:prSet/>
      <dgm:spPr/>
      <dgm:t>
        <a:bodyPr/>
        <a:lstStyle/>
        <a:p>
          <a:endParaRPr lang="en-US" sz="3200"/>
        </a:p>
      </dgm:t>
    </dgm:pt>
    <dgm:pt modelId="{2D8B3096-9811-4883-90A5-AC096E8A3559}">
      <dgm:prSet phldrT="[Texto]" custT="1"/>
      <dgm:spPr>
        <a:solidFill>
          <a:schemeClr val="accent6">
            <a:lumMod val="60000"/>
            <a:lumOff val="40000"/>
          </a:schemeClr>
        </a:solidFill>
      </dgm:spPr>
      <dgm:t>
        <a:bodyPr/>
        <a:lstStyle/>
        <a:p>
          <a:r>
            <a:rPr lang="es-CO" sz="2400" dirty="0">
              <a:solidFill>
                <a:schemeClr val="tx1"/>
              </a:solidFill>
            </a:rPr>
            <a:t>Mujeres</a:t>
          </a:r>
        </a:p>
        <a:p>
          <a:r>
            <a:rPr lang="es-CO" sz="2400" dirty="0">
              <a:solidFill>
                <a:schemeClr val="tx1"/>
              </a:solidFill>
            </a:rPr>
            <a:t>(26%)</a:t>
          </a:r>
          <a:endParaRPr lang="en-US" sz="2400" dirty="0">
            <a:solidFill>
              <a:schemeClr val="tx1"/>
            </a:solidFill>
          </a:endParaRPr>
        </a:p>
      </dgm:t>
    </dgm:pt>
    <dgm:pt modelId="{DEDF652F-26FB-4457-8C30-16E1E931D131}" type="parTrans" cxnId="{729B6545-9113-4518-9D6B-EA1784EE2458}">
      <dgm:prSet/>
      <dgm:spPr/>
      <dgm:t>
        <a:bodyPr/>
        <a:lstStyle/>
        <a:p>
          <a:endParaRPr lang="en-US" sz="3200"/>
        </a:p>
      </dgm:t>
    </dgm:pt>
    <dgm:pt modelId="{C72C8807-F5AE-4BE7-88B2-8E7D77F541A9}" type="sibTrans" cxnId="{729B6545-9113-4518-9D6B-EA1784EE2458}">
      <dgm:prSet/>
      <dgm:spPr/>
      <dgm:t>
        <a:bodyPr/>
        <a:lstStyle/>
        <a:p>
          <a:endParaRPr lang="en-US" sz="3200"/>
        </a:p>
      </dgm:t>
    </dgm:pt>
    <dgm:pt modelId="{BD38E0D1-CD06-4CEE-AF30-68023BE99785}">
      <dgm:prSet phldrT="[Texto]" custT="1"/>
      <dgm:spPr>
        <a:solidFill>
          <a:schemeClr val="accent6">
            <a:lumMod val="60000"/>
            <a:lumOff val="40000"/>
          </a:schemeClr>
        </a:solidFill>
      </dgm:spPr>
      <dgm:t>
        <a:bodyPr/>
        <a:lstStyle/>
        <a:p>
          <a:r>
            <a:rPr lang="es-CO" sz="2400" dirty="0">
              <a:solidFill>
                <a:schemeClr val="tx1"/>
              </a:solidFill>
            </a:rPr>
            <a:t>Hombres</a:t>
          </a:r>
        </a:p>
        <a:p>
          <a:r>
            <a:rPr lang="es-CO" sz="2400" dirty="0">
              <a:solidFill>
                <a:schemeClr val="tx1"/>
              </a:solidFill>
            </a:rPr>
            <a:t>(38%)</a:t>
          </a:r>
          <a:endParaRPr lang="en-US" sz="2400" dirty="0">
            <a:solidFill>
              <a:schemeClr val="tx1"/>
            </a:solidFill>
          </a:endParaRPr>
        </a:p>
      </dgm:t>
    </dgm:pt>
    <dgm:pt modelId="{8E033F55-8A56-48C8-BB57-FD889EF3A675}" type="parTrans" cxnId="{E30D7D7F-6C09-433F-A721-491D8A720149}">
      <dgm:prSet/>
      <dgm:spPr/>
      <dgm:t>
        <a:bodyPr/>
        <a:lstStyle/>
        <a:p>
          <a:endParaRPr lang="en-US" sz="3200"/>
        </a:p>
      </dgm:t>
    </dgm:pt>
    <dgm:pt modelId="{DB250D2A-1314-4BBD-9B1F-AF119A095107}" type="sibTrans" cxnId="{E30D7D7F-6C09-433F-A721-491D8A720149}">
      <dgm:prSet/>
      <dgm:spPr/>
      <dgm:t>
        <a:bodyPr/>
        <a:lstStyle/>
        <a:p>
          <a:endParaRPr lang="en-US" sz="3200"/>
        </a:p>
      </dgm:t>
    </dgm:pt>
    <dgm:pt modelId="{4BB7EC12-E022-431D-92AB-57E17236F9E3}">
      <dgm:prSet phldrT="[Texto]" custT="1"/>
      <dgm:spPr/>
      <dgm:t>
        <a:bodyPr/>
        <a:lstStyle/>
        <a:p>
          <a:endParaRPr lang="es-CO" sz="2200" dirty="0">
            <a:solidFill>
              <a:schemeClr val="tx1"/>
            </a:solidFill>
          </a:endParaRPr>
        </a:p>
        <a:p>
          <a:r>
            <a:rPr lang="es-CO" sz="2200" dirty="0" err="1">
              <a:solidFill>
                <a:schemeClr val="tx1"/>
              </a:solidFill>
            </a:rPr>
            <a:t>Andés</a:t>
          </a:r>
          <a:r>
            <a:rPr lang="es-CO" sz="2200" dirty="0">
              <a:solidFill>
                <a:schemeClr val="tx1"/>
              </a:solidFill>
            </a:rPr>
            <a:t> Occidentales/ Pacífico/ Caribe</a:t>
          </a:r>
        </a:p>
        <a:p>
          <a:r>
            <a:rPr lang="es-CO" sz="2200" dirty="0">
              <a:solidFill>
                <a:schemeClr val="tx1"/>
              </a:solidFill>
            </a:rPr>
            <a:t>(11%)</a:t>
          </a:r>
        </a:p>
        <a:p>
          <a:endParaRPr lang="en-US" sz="2400" dirty="0">
            <a:solidFill>
              <a:schemeClr val="tx1"/>
            </a:solidFill>
          </a:endParaRPr>
        </a:p>
      </dgm:t>
    </dgm:pt>
    <dgm:pt modelId="{B0940E58-7372-49FD-9F61-405D96514086}" type="parTrans" cxnId="{3DA2FB6F-65BC-4B4A-8AE2-CD3B8998CC60}">
      <dgm:prSet/>
      <dgm:spPr/>
      <dgm:t>
        <a:bodyPr/>
        <a:lstStyle/>
        <a:p>
          <a:endParaRPr lang="en-US" sz="3200"/>
        </a:p>
      </dgm:t>
    </dgm:pt>
    <dgm:pt modelId="{001571DE-E193-4FC4-80E1-1F21627489CC}" type="sibTrans" cxnId="{3DA2FB6F-65BC-4B4A-8AE2-CD3B8998CC60}">
      <dgm:prSet/>
      <dgm:spPr/>
      <dgm:t>
        <a:bodyPr/>
        <a:lstStyle/>
        <a:p>
          <a:endParaRPr lang="en-US" sz="3200"/>
        </a:p>
      </dgm:t>
    </dgm:pt>
    <dgm:pt modelId="{F9A78B25-65A5-4481-B412-4C1643FB4F62}">
      <dgm:prSet phldrT="[Texto]" custT="1"/>
      <dgm:spPr/>
      <dgm:t>
        <a:bodyPr/>
        <a:lstStyle/>
        <a:p>
          <a:endParaRPr lang="es-CO" sz="2400" dirty="0">
            <a:solidFill>
              <a:schemeClr val="tx1"/>
            </a:solidFill>
          </a:endParaRPr>
        </a:p>
        <a:p>
          <a:r>
            <a:rPr lang="es-CO" sz="2400" dirty="0" err="1">
              <a:solidFill>
                <a:schemeClr val="tx1"/>
              </a:solidFill>
            </a:rPr>
            <a:t>Andés</a:t>
          </a:r>
          <a:r>
            <a:rPr lang="es-CO" sz="2400" dirty="0">
              <a:solidFill>
                <a:schemeClr val="tx1"/>
              </a:solidFill>
            </a:rPr>
            <a:t> </a:t>
          </a:r>
          <a:r>
            <a:rPr lang="es-CO" sz="2400" dirty="0" err="1">
              <a:solidFill>
                <a:schemeClr val="tx1"/>
              </a:solidFill>
            </a:rPr>
            <a:t>Nor</a:t>
          </a:r>
          <a:r>
            <a:rPr lang="es-CO" sz="2400" dirty="0">
              <a:solidFill>
                <a:schemeClr val="tx1"/>
              </a:solidFill>
            </a:rPr>
            <a:t> orientales </a:t>
          </a:r>
        </a:p>
        <a:p>
          <a:r>
            <a:rPr lang="es-CO" sz="2400" dirty="0">
              <a:solidFill>
                <a:schemeClr val="tx1"/>
              </a:solidFill>
            </a:rPr>
            <a:t>(5%)</a:t>
          </a:r>
        </a:p>
        <a:p>
          <a:endParaRPr lang="en-US" sz="2400" dirty="0">
            <a:solidFill>
              <a:schemeClr val="tx1"/>
            </a:solidFill>
          </a:endParaRPr>
        </a:p>
      </dgm:t>
    </dgm:pt>
    <dgm:pt modelId="{E3C0CBAC-E62C-4A12-AC03-4D621E77DE85}" type="parTrans" cxnId="{F344E1A8-E626-456F-A82C-E028021FD894}">
      <dgm:prSet/>
      <dgm:spPr/>
      <dgm:t>
        <a:bodyPr/>
        <a:lstStyle/>
        <a:p>
          <a:endParaRPr lang="en-US" sz="3200"/>
        </a:p>
      </dgm:t>
    </dgm:pt>
    <dgm:pt modelId="{4D6EE518-A724-45B7-92AD-74C785AEEC1D}" type="sibTrans" cxnId="{F344E1A8-E626-456F-A82C-E028021FD894}">
      <dgm:prSet/>
      <dgm:spPr/>
      <dgm:t>
        <a:bodyPr/>
        <a:lstStyle/>
        <a:p>
          <a:endParaRPr lang="en-US" sz="3200"/>
        </a:p>
      </dgm:t>
    </dgm:pt>
    <dgm:pt modelId="{25FF7FC1-71A6-4B0A-88E2-151D0C2C73F3}" type="pres">
      <dgm:prSet presAssocID="{4833CA45-FBFE-45FE-B979-9086D1620EA0}" presName="mainComposite" presStyleCnt="0">
        <dgm:presLayoutVars>
          <dgm:chPref val="1"/>
          <dgm:dir/>
          <dgm:animOne val="branch"/>
          <dgm:animLvl val="lvl"/>
          <dgm:resizeHandles val="exact"/>
        </dgm:presLayoutVars>
      </dgm:prSet>
      <dgm:spPr/>
    </dgm:pt>
    <dgm:pt modelId="{62E4263D-CE83-41C8-B7DB-330F09D3E10A}" type="pres">
      <dgm:prSet presAssocID="{4833CA45-FBFE-45FE-B979-9086D1620EA0}" presName="hierFlow" presStyleCnt="0"/>
      <dgm:spPr/>
    </dgm:pt>
    <dgm:pt modelId="{F7D82455-BC61-4ECC-B99A-609F4E56C1D9}" type="pres">
      <dgm:prSet presAssocID="{4833CA45-FBFE-45FE-B979-9086D1620EA0}" presName="hierChild1" presStyleCnt="0">
        <dgm:presLayoutVars>
          <dgm:chPref val="1"/>
          <dgm:animOne val="branch"/>
          <dgm:animLvl val="lvl"/>
        </dgm:presLayoutVars>
      </dgm:prSet>
      <dgm:spPr/>
    </dgm:pt>
    <dgm:pt modelId="{12CA2437-4901-40B2-900E-A10E0FE40479}" type="pres">
      <dgm:prSet presAssocID="{995658BE-178C-47F6-8486-C07B0AA7B96B}" presName="Name14" presStyleCnt="0"/>
      <dgm:spPr/>
    </dgm:pt>
    <dgm:pt modelId="{B3DDC6C9-B622-4DFF-B489-E3E2BFCF46C7}" type="pres">
      <dgm:prSet presAssocID="{995658BE-178C-47F6-8486-C07B0AA7B96B}" presName="level1Shape" presStyleLbl="node0" presStyleIdx="0" presStyleCnt="1">
        <dgm:presLayoutVars>
          <dgm:chPref val="3"/>
        </dgm:presLayoutVars>
      </dgm:prSet>
      <dgm:spPr/>
    </dgm:pt>
    <dgm:pt modelId="{13861B55-301E-4E2E-96EC-69C65798CF18}" type="pres">
      <dgm:prSet presAssocID="{995658BE-178C-47F6-8486-C07B0AA7B96B}" presName="hierChild2" presStyleCnt="0"/>
      <dgm:spPr/>
    </dgm:pt>
    <dgm:pt modelId="{6B91EB5E-1BC9-4CE1-B87D-FB1B0B162A1A}" type="pres">
      <dgm:prSet presAssocID="{13AF0E9B-466E-4370-BBCA-B71A8B983C33}" presName="Name19" presStyleLbl="parChTrans1D2" presStyleIdx="0" presStyleCnt="3"/>
      <dgm:spPr/>
    </dgm:pt>
    <dgm:pt modelId="{DAE1023C-D419-4A79-BA56-22A17A952D06}" type="pres">
      <dgm:prSet presAssocID="{DD3F1AA8-ECB7-4F47-9DCC-75D12CDCCCFF}" presName="Name21" presStyleCnt="0"/>
      <dgm:spPr/>
    </dgm:pt>
    <dgm:pt modelId="{DB5E7DD9-518E-41E2-BBDB-557192909B15}" type="pres">
      <dgm:prSet presAssocID="{DD3F1AA8-ECB7-4F47-9DCC-75D12CDCCCFF}" presName="level2Shape" presStyleLbl="node2" presStyleIdx="0" presStyleCnt="3"/>
      <dgm:spPr/>
    </dgm:pt>
    <dgm:pt modelId="{935BA41D-44D8-43E9-901D-A0A1F0C6F01E}" type="pres">
      <dgm:prSet presAssocID="{DD3F1AA8-ECB7-4F47-9DCC-75D12CDCCCFF}" presName="hierChild3" presStyleCnt="0"/>
      <dgm:spPr/>
    </dgm:pt>
    <dgm:pt modelId="{C543EEB0-608C-4FEC-9A89-9B115093AC92}" type="pres">
      <dgm:prSet presAssocID="{F24E9521-B097-43C8-B04E-CF0A12594B07}" presName="Name19" presStyleLbl="parChTrans1D3" presStyleIdx="0" presStyleCnt="4"/>
      <dgm:spPr/>
    </dgm:pt>
    <dgm:pt modelId="{738FB83A-CAA3-464D-9F63-72C61DEA06EF}" type="pres">
      <dgm:prSet presAssocID="{A801C944-D571-43BB-865B-EADC5AC07883}" presName="Name21" presStyleCnt="0"/>
      <dgm:spPr/>
    </dgm:pt>
    <dgm:pt modelId="{A31B2775-C414-4379-808E-AC22D013377D}" type="pres">
      <dgm:prSet presAssocID="{A801C944-D571-43BB-865B-EADC5AC07883}" presName="level2Shape" presStyleLbl="node3" presStyleIdx="0" presStyleCnt="4"/>
      <dgm:spPr/>
    </dgm:pt>
    <dgm:pt modelId="{79B48B2F-7BFB-4A6E-8E2E-B4D41ADEB0EB}" type="pres">
      <dgm:prSet presAssocID="{A801C944-D571-43BB-865B-EADC5AC07883}" presName="hierChild3" presStyleCnt="0"/>
      <dgm:spPr/>
    </dgm:pt>
    <dgm:pt modelId="{C1C3D310-D484-4A6B-8579-A17FF5F093B1}" type="pres">
      <dgm:prSet presAssocID="{B0940E58-7372-49FD-9F61-405D96514086}" presName="Name19" presStyleLbl="parChTrans1D4" presStyleIdx="0" presStyleCnt="2"/>
      <dgm:spPr/>
    </dgm:pt>
    <dgm:pt modelId="{076BBA24-C8FC-4045-87ED-F00199FE42E8}" type="pres">
      <dgm:prSet presAssocID="{4BB7EC12-E022-431D-92AB-57E17236F9E3}" presName="Name21" presStyleCnt="0"/>
      <dgm:spPr/>
    </dgm:pt>
    <dgm:pt modelId="{5C37A4A7-A666-4D38-8A92-CA7E3B1B80BC}" type="pres">
      <dgm:prSet presAssocID="{4BB7EC12-E022-431D-92AB-57E17236F9E3}" presName="level2Shape" presStyleLbl="node4" presStyleIdx="0" presStyleCnt="2"/>
      <dgm:spPr/>
    </dgm:pt>
    <dgm:pt modelId="{CF0C28D7-5F9E-45D3-B6A7-293FFB5933CD}" type="pres">
      <dgm:prSet presAssocID="{4BB7EC12-E022-431D-92AB-57E17236F9E3}" presName="hierChild3" presStyleCnt="0"/>
      <dgm:spPr/>
    </dgm:pt>
    <dgm:pt modelId="{8DB521ED-DA95-4580-9188-F7737EDF8129}" type="pres">
      <dgm:prSet presAssocID="{E3C0CBAC-E62C-4A12-AC03-4D621E77DE85}" presName="Name19" presStyleLbl="parChTrans1D4" presStyleIdx="1" presStyleCnt="2"/>
      <dgm:spPr/>
    </dgm:pt>
    <dgm:pt modelId="{582DB88E-C383-402B-BC21-EBF07482CDE5}" type="pres">
      <dgm:prSet presAssocID="{F9A78B25-65A5-4481-B412-4C1643FB4F62}" presName="Name21" presStyleCnt="0"/>
      <dgm:spPr/>
    </dgm:pt>
    <dgm:pt modelId="{61524EFF-D2F3-46F3-8278-72A08B4FEB53}" type="pres">
      <dgm:prSet presAssocID="{F9A78B25-65A5-4481-B412-4C1643FB4F62}" presName="level2Shape" presStyleLbl="node4" presStyleIdx="1" presStyleCnt="2"/>
      <dgm:spPr/>
    </dgm:pt>
    <dgm:pt modelId="{BEEA228B-4909-4F73-8753-181A985C0006}" type="pres">
      <dgm:prSet presAssocID="{F9A78B25-65A5-4481-B412-4C1643FB4F62}" presName="hierChild3" presStyleCnt="0"/>
      <dgm:spPr/>
    </dgm:pt>
    <dgm:pt modelId="{92E2B346-0F46-476F-80D7-A7706B6ADB6C}" type="pres">
      <dgm:prSet presAssocID="{48A5B464-B9D4-455A-B5CC-DE7331745D0F}" presName="Name19" presStyleLbl="parChTrans1D3" presStyleIdx="1" presStyleCnt="4"/>
      <dgm:spPr/>
    </dgm:pt>
    <dgm:pt modelId="{004AA418-AB59-4F7A-AF8C-77E235727404}" type="pres">
      <dgm:prSet presAssocID="{3CD55E7E-24F0-4207-A151-EBE0507D78E2}" presName="Name21" presStyleCnt="0"/>
      <dgm:spPr/>
    </dgm:pt>
    <dgm:pt modelId="{24CDE899-206B-4830-87EC-86B8568A1237}" type="pres">
      <dgm:prSet presAssocID="{3CD55E7E-24F0-4207-A151-EBE0507D78E2}" presName="level2Shape" presStyleLbl="node3" presStyleIdx="1" presStyleCnt="4"/>
      <dgm:spPr/>
    </dgm:pt>
    <dgm:pt modelId="{4EE318AC-D092-4A52-9925-40C1188C6EF3}" type="pres">
      <dgm:prSet presAssocID="{3CD55E7E-24F0-4207-A151-EBE0507D78E2}" presName="hierChild3" presStyleCnt="0"/>
      <dgm:spPr/>
    </dgm:pt>
    <dgm:pt modelId="{4B5D3BF9-B72A-4DA6-BA65-41CAF351D78B}" type="pres">
      <dgm:prSet presAssocID="{72E1BA35-0BB2-4CE3-9553-DB4145DC0CB4}" presName="Name19" presStyleLbl="parChTrans1D2" presStyleIdx="1" presStyleCnt="3"/>
      <dgm:spPr/>
    </dgm:pt>
    <dgm:pt modelId="{2168EAFC-BB66-462A-AB06-392EACF64D69}" type="pres">
      <dgm:prSet presAssocID="{A11D0CB5-891B-4778-B606-0A27856443D8}" presName="Name21" presStyleCnt="0"/>
      <dgm:spPr/>
    </dgm:pt>
    <dgm:pt modelId="{9885AAE0-EEE7-46EB-A22A-8402201C6802}" type="pres">
      <dgm:prSet presAssocID="{A11D0CB5-891B-4778-B606-0A27856443D8}" presName="level2Shape" presStyleLbl="node2" presStyleIdx="1" presStyleCnt="3"/>
      <dgm:spPr/>
    </dgm:pt>
    <dgm:pt modelId="{840F4B86-8093-47D1-B117-EC139BF590F9}" type="pres">
      <dgm:prSet presAssocID="{A11D0CB5-891B-4778-B606-0A27856443D8}" presName="hierChild3" presStyleCnt="0"/>
      <dgm:spPr/>
    </dgm:pt>
    <dgm:pt modelId="{06AC67D1-06D0-4F55-96CC-53C72664BD54}" type="pres">
      <dgm:prSet presAssocID="{BBD5A79D-B7CA-4191-A126-B60DF2B8778B}" presName="Name19" presStyleLbl="parChTrans1D2" presStyleIdx="2" presStyleCnt="3"/>
      <dgm:spPr/>
    </dgm:pt>
    <dgm:pt modelId="{C7745379-AF7D-4AFF-92F1-11BE48983351}" type="pres">
      <dgm:prSet presAssocID="{EFDB05BB-8A87-45BB-BE9B-D0CAA9A38342}" presName="Name21" presStyleCnt="0"/>
      <dgm:spPr/>
    </dgm:pt>
    <dgm:pt modelId="{324CC322-6F9B-4DCC-8006-4D699E67B5BA}" type="pres">
      <dgm:prSet presAssocID="{EFDB05BB-8A87-45BB-BE9B-D0CAA9A38342}" presName="level2Shape" presStyleLbl="node2" presStyleIdx="2" presStyleCnt="3"/>
      <dgm:spPr/>
    </dgm:pt>
    <dgm:pt modelId="{E06F794B-0AA4-4A8E-832D-B4A4FE8B87B2}" type="pres">
      <dgm:prSet presAssocID="{EFDB05BB-8A87-45BB-BE9B-D0CAA9A38342}" presName="hierChild3" presStyleCnt="0"/>
      <dgm:spPr/>
    </dgm:pt>
    <dgm:pt modelId="{109E58D7-03A3-44BE-972E-E66ED3C57798}" type="pres">
      <dgm:prSet presAssocID="{8E033F55-8A56-48C8-BB57-FD889EF3A675}" presName="Name19" presStyleLbl="parChTrans1D3" presStyleIdx="2" presStyleCnt="4"/>
      <dgm:spPr/>
    </dgm:pt>
    <dgm:pt modelId="{24C07B1D-A231-488B-9DB9-064E2DD7C301}" type="pres">
      <dgm:prSet presAssocID="{BD38E0D1-CD06-4CEE-AF30-68023BE99785}" presName="Name21" presStyleCnt="0"/>
      <dgm:spPr/>
    </dgm:pt>
    <dgm:pt modelId="{E7809F31-2404-4079-9F3B-D1228C184428}" type="pres">
      <dgm:prSet presAssocID="{BD38E0D1-CD06-4CEE-AF30-68023BE99785}" presName="level2Shape" presStyleLbl="node3" presStyleIdx="2" presStyleCnt="4"/>
      <dgm:spPr/>
    </dgm:pt>
    <dgm:pt modelId="{BD5C14DA-9C45-4371-B06B-0EC32519C751}" type="pres">
      <dgm:prSet presAssocID="{BD38E0D1-CD06-4CEE-AF30-68023BE99785}" presName="hierChild3" presStyleCnt="0"/>
      <dgm:spPr/>
    </dgm:pt>
    <dgm:pt modelId="{12B34D57-0505-4491-8B44-1855542CDAC2}" type="pres">
      <dgm:prSet presAssocID="{DEDF652F-26FB-4457-8C30-16E1E931D131}" presName="Name19" presStyleLbl="parChTrans1D3" presStyleIdx="3" presStyleCnt="4"/>
      <dgm:spPr/>
    </dgm:pt>
    <dgm:pt modelId="{D92AFCA8-7C08-43BE-82E3-D6554AC7360B}" type="pres">
      <dgm:prSet presAssocID="{2D8B3096-9811-4883-90A5-AC096E8A3559}" presName="Name21" presStyleCnt="0"/>
      <dgm:spPr/>
    </dgm:pt>
    <dgm:pt modelId="{4A5EAB45-2FC6-4A9D-B278-FA8725B003CD}" type="pres">
      <dgm:prSet presAssocID="{2D8B3096-9811-4883-90A5-AC096E8A3559}" presName="level2Shape" presStyleLbl="node3" presStyleIdx="3" presStyleCnt="4"/>
      <dgm:spPr/>
    </dgm:pt>
    <dgm:pt modelId="{7331332D-036B-4887-81A5-A96B205F02A6}" type="pres">
      <dgm:prSet presAssocID="{2D8B3096-9811-4883-90A5-AC096E8A3559}" presName="hierChild3" presStyleCnt="0"/>
      <dgm:spPr/>
    </dgm:pt>
    <dgm:pt modelId="{380890C9-1432-4271-9F52-1D6447D81C09}" type="pres">
      <dgm:prSet presAssocID="{4833CA45-FBFE-45FE-B979-9086D1620EA0}" presName="bgShapesFlow" presStyleCnt="0"/>
      <dgm:spPr/>
    </dgm:pt>
  </dgm:ptLst>
  <dgm:cxnLst>
    <dgm:cxn modelId="{9753F903-5340-4806-859C-751C70B24304}" type="presOf" srcId="{A801C944-D571-43BB-865B-EADC5AC07883}" destId="{A31B2775-C414-4379-808E-AC22D013377D}" srcOrd="0" destOrd="0" presId="urn:microsoft.com/office/officeart/2005/8/layout/hierarchy6"/>
    <dgm:cxn modelId="{CECD5828-DFF1-44C6-B0CE-BDD8C64BBF90}" srcId="{4833CA45-FBFE-45FE-B979-9086D1620EA0}" destId="{995658BE-178C-47F6-8486-C07B0AA7B96B}" srcOrd="0" destOrd="0" parTransId="{C6B4AFCD-79B8-448B-BDE7-270D5831195F}" sibTransId="{C7211D62-072F-46B3-9DEA-580E3050BD1D}"/>
    <dgm:cxn modelId="{9E36562A-5FBE-4E78-9C27-927BEBBAD500}" srcId="{995658BE-178C-47F6-8486-C07B0AA7B96B}" destId="{A11D0CB5-891B-4778-B606-0A27856443D8}" srcOrd="1" destOrd="0" parTransId="{72E1BA35-0BB2-4CE3-9553-DB4145DC0CB4}" sibTransId="{827208FE-6FBC-49DB-9E9B-74B737D6EB54}"/>
    <dgm:cxn modelId="{A7B01231-B0E4-4C9E-A64D-B57395E5FDF3}" type="presOf" srcId="{BBD5A79D-B7CA-4191-A126-B60DF2B8778B}" destId="{06AC67D1-06D0-4F55-96CC-53C72664BD54}" srcOrd="0" destOrd="0" presId="urn:microsoft.com/office/officeart/2005/8/layout/hierarchy6"/>
    <dgm:cxn modelId="{249E8F35-F90E-4DCA-9683-3F60BD4CF153}" srcId="{DD3F1AA8-ECB7-4F47-9DCC-75D12CDCCCFF}" destId="{A801C944-D571-43BB-865B-EADC5AC07883}" srcOrd="0" destOrd="0" parTransId="{F24E9521-B097-43C8-B04E-CF0A12594B07}" sibTransId="{84BFF4B8-8483-46B0-9D13-1292A93858BE}"/>
    <dgm:cxn modelId="{0527E439-0A03-4413-95B3-46B67AD7990B}" type="presOf" srcId="{F9A78B25-65A5-4481-B412-4C1643FB4F62}" destId="{61524EFF-D2F3-46F3-8278-72A08B4FEB53}" srcOrd="0" destOrd="0" presId="urn:microsoft.com/office/officeart/2005/8/layout/hierarchy6"/>
    <dgm:cxn modelId="{9314F33E-4A04-4FC9-AD2D-1A281280C30B}" type="presOf" srcId="{F24E9521-B097-43C8-B04E-CF0A12594B07}" destId="{C543EEB0-608C-4FEC-9A89-9B115093AC92}" srcOrd="0" destOrd="0" presId="urn:microsoft.com/office/officeart/2005/8/layout/hierarchy6"/>
    <dgm:cxn modelId="{18CC493F-9BAD-4FDB-B1C9-2E779E97DD21}" srcId="{995658BE-178C-47F6-8486-C07B0AA7B96B}" destId="{EFDB05BB-8A87-45BB-BE9B-D0CAA9A38342}" srcOrd="2" destOrd="0" parTransId="{BBD5A79D-B7CA-4191-A126-B60DF2B8778B}" sibTransId="{71347903-DC95-4321-B3A9-B83AB9D23497}"/>
    <dgm:cxn modelId="{7CFB4B45-04F5-457C-9039-3063EF0809B0}" type="presOf" srcId="{4833CA45-FBFE-45FE-B979-9086D1620EA0}" destId="{25FF7FC1-71A6-4B0A-88E2-151D0C2C73F3}" srcOrd="0" destOrd="0" presId="urn:microsoft.com/office/officeart/2005/8/layout/hierarchy6"/>
    <dgm:cxn modelId="{729B6545-9113-4518-9D6B-EA1784EE2458}" srcId="{EFDB05BB-8A87-45BB-BE9B-D0CAA9A38342}" destId="{2D8B3096-9811-4883-90A5-AC096E8A3559}" srcOrd="1" destOrd="0" parTransId="{DEDF652F-26FB-4457-8C30-16E1E931D131}" sibTransId="{C72C8807-F5AE-4BE7-88B2-8E7D77F541A9}"/>
    <dgm:cxn modelId="{79099A4A-B32A-406D-9643-7B905CF1929D}" type="presOf" srcId="{995658BE-178C-47F6-8486-C07B0AA7B96B}" destId="{B3DDC6C9-B622-4DFF-B489-E3E2BFCF46C7}" srcOrd="0" destOrd="0" presId="urn:microsoft.com/office/officeart/2005/8/layout/hierarchy6"/>
    <dgm:cxn modelId="{A1758D56-FAF0-4FCD-B942-00C805E23897}" type="presOf" srcId="{72E1BA35-0BB2-4CE3-9553-DB4145DC0CB4}" destId="{4B5D3BF9-B72A-4DA6-BA65-41CAF351D78B}" srcOrd="0" destOrd="0" presId="urn:microsoft.com/office/officeart/2005/8/layout/hierarchy6"/>
    <dgm:cxn modelId="{8F0EE65B-30B5-457C-A8EA-BD90DBEA2D95}" type="presOf" srcId="{A11D0CB5-891B-4778-B606-0A27856443D8}" destId="{9885AAE0-EEE7-46EB-A22A-8402201C6802}" srcOrd="0" destOrd="0" presId="urn:microsoft.com/office/officeart/2005/8/layout/hierarchy6"/>
    <dgm:cxn modelId="{1F1B0E6E-9F1F-4B0D-B8A7-0AB4E959FCD8}" type="presOf" srcId="{DEDF652F-26FB-4457-8C30-16E1E931D131}" destId="{12B34D57-0505-4491-8B44-1855542CDAC2}" srcOrd="0" destOrd="0" presId="urn:microsoft.com/office/officeart/2005/8/layout/hierarchy6"/>
    <dgm:cxn modelId="{3DA2FB6F-65BC-4B4A-8AE2-CD3B8998CC60}" srcId="{A801C944-D571-43BB-865B-EADC5AC07883}" destId="{4BB7EC12-E022-431D-92AB-57E17236F9E3}" srcOrd="0" destOrd="0" parTransId="{B0940E58-7372-49FD-9F61-405D96514086}" sibTransId="{001571DE-E193-4FC4-80E1-1F21627489CC}"/>
    <dgm:cxn modelId="{4012997D-48C2-4AD3-94E6-73B929D44E4E}" type="presOf" srcId="{DD3F1AA8-ECB7-4F47-9DCC-75D12CDCCCFF}" destId="{DB5E7DD9-518E-41E2-BBDB-557192909B15}" srcOrd="0" destOrd="0" presId="urn:microsoft.com/office/officeart/2005/8/layout/hierarchy6"/>
    <dgm:cxn modelId="{E30D7D7F-6C09-433F-A721-491D8A720149}" srcId="{EFDB05BB-8A87-45BB-BE9B-D0CAA9A38342}" destId="{BD38E0D1-CD06-4CEE-AF30-68023BE99785}" srcOrd="0" destOrd="0" parTransId="{8E033F55-8A56-48C8-BB57-FD889EF3A675}" sibTransId="{DB250D2A-1314-4BBD-9B1F-AF119A095107}"/>
    <dgm:cxn modelId="{A42CAE83-4803-45C5-B110-84607194F5BD}" type="presOf" srcId="{BD38E0D1-CD06-4CEE-AF30-68023BE99785}" destId="{E7809F31-2404-4079-9F3B-D1228C184428}" srcOrd="0" destOrd="0" presId="urn:microsoft.com/office/officeart/2005/8/layout/hierarchy6"/>
    <dgm:cxn modelId="{F97A4791-876A-4FC6-82F1-3C8FA8C359DD}" type="presOf" srcId="{3CD55E7E-24F0-4207-A151-EBE0507D78E2}" destId="{24CDE899-206B-4830-87EC-86B8568A1237}" srcOrd="0" destOrd="0" presId="urn:microsoft.com/office/officeart/2005/8/layout/hierarchy6"/>
    <dgm:cxn modelId="{720CB091-946F-4139-8984-A5D677D5DF90}" type="presOf" srcId="{48A5B464-B9D4-455A-B5CC-DE7331745D0F}" destId="{92E2B346-0F46-476F-80D7-A7706B6ADB6C}" srcOrd="0" destOrd="0" presId="urn:microsoft.com/office/officeart/2005/8/layout/hierarchy6"/>
    <dgm:cxn modelId="{E67F679B-A8FC-47B0-9059-7A2C7A4B3C32}" type="presOf" srcId="{EFDB05BB-8A87-45BB-BE9B-D0CAA9A38342}" destId="{324CC322-6F9B-4DCC-8006-4D699E67B5BA}" srcOrd="0" destOrd="0" presId="urn:microsoft.com/office/officeart/2005/8/layout/hierarchy6"/>
    <dgm:cxn modelId="{9A54559C-0C59-42A5-AF0E-CC5B23F707BE}" type="presOf" srcId="{E3C0CBAC-E62C-4A12-AC03-4D621E77DE85}" destId="{8DB521ED-DA95-4580-9188-F7737EDF8129}" srcOrd="0" destOrd="0" presId="urn:microsoft.com/office/officeart/2005/8/layout/hierarchy6"/>
    <dgm:cxn modelId="{271B86A6-997E-48D9-8FA9-ABD832333781}" srcId="{995658BE-178C-47F6-8486-C07B0AA7B96B}" destId="{DD3F1AA8-ECB7-4F47-9DCC-75D12CDCCCFF}" srcOrd="0" destOrd="0" parTransId="{13AF0E9B-466E-4370-BBCA-B71A8B983C33}" sibTransId="{15BC16EB-456E-4932-81CB-C1B4652E64CD}"/>
    <dgm:cxn modelId="{F344E1A8-E626-456F-A82C-E028021FD894}" srcId="{A801C944-D571-43BB-865B-EADC5AC07883}" destId="{F9A78B25-65A5-4481-B412-4C1643FB4F62}" srcOrd="1" destOrd="0" parTransId="{E3C0CBAC-E62C-4A12-AC03-4D621E77DE85}" sibTransId="{4D6EE518-A724-45B7-92AD-74C785AEEC1D}"/>
    <dgm:cxn modelId="{A62D5BAB-E504-43DC-AEB0-8BB119933E4A}" type="presOf" srcId="{2D8B3096-9811-4883-90A5-AC096E8A3559}" destId="{4A5EAB45-2FC6-4A9D-B278-FA8725B003CD}" srcOrd="0" destOrd="0" presId="urn:microsoft.com/office/officeart/2005/8/layout/hierarchy6"/>
    <dgm:cxn modelId="{79AC48C9-1BE3-42CE-8BBD-1FBEEA2F2FAB}" srcId="{DD3F1AA8-ECB7-4F47-9DCC-75D12CDCCCFF}" destId="{3CD55E7E-24F0-4207-A151-EBE0507D78E2}" srcOrd="1" destOrd="0" parTransId="{48A5B464-B9D4-455A-B5CC-DE7331745D0F}" sibTransId="{CED949E3-5B20-4D99-8314-9A0F36076027}"/>
    <dgm:cxn modelId="{F1E0DCCA-83EF-48AC-A55A-A2D866E76393}" type="presOf" srcId="{B0940E58-7372-49FD-9F61-405D96514086}" destId="{C1C3D310-D484-4A6B-8579-A17FF5F093B1}" srcOrd="0" destOrd="0" presId="urn:microsoft.com/office/officeart/2005/8/layout/hierarchy6"/>
    <dgm:cxn modelId="{9DA4D1D1-FEEB-451B-920A-B02B114E64B4}" type="presOf" srcId="{8E033F55-8A56-48C8-BB57-FD889EF3A675}" destId="{109E58D7-03A3-44BE-972E-E66ED3C57798}" srcOrd="0" destOrd="0" presId="urn:microsoft.com/office/officeart/2005/8/layout/hierarchy6"/>
    <dgm:cxn modelId="{30A975D8-A2FA-496D-B9ED-E05DCC5989C3}" type="presOf" srcId="{4BB7EC12-E022-431D-92AB-57E17236F9E3}" destId="{5C37A4A7-A666-4D38-8A92-CA7E3B1B80BC}" srcOrd="0" destOrd="0" presId="urn:microsoft.com/office/officeart/2005/8/layout/hierarchy6"/>
    <dgm:cxn modelId="{E8838ADF-DF49-4A77-B5D9-53FE4DCB7889}" type="presOf" srcId="{13AF0E9B-466E-4370-BBCA-B71A8B983C33}" destId="{6B91EB5E-1BC9-4CE1-B87D-FB1B0B162A1A}" srcOrd="0" destOrd="0" presId="urn:microsoft.com/office/officeart/2005/8/layout/hierarchy6"/>
    <dgm:cxn modelId="{4A10E414-B9AD-401B-9467-C8A9A31A7957}" type="presParOf" srcId="{25FF7FC1-71A6-4B0A-88E2-151D0C2C73F3}" destId="{62E4263D-CE83-41C8-B7DB-330F09D3E10A}" srcOrd="0" destOrd="0" presId="urn:microsoft.com/office/officeart/2005/8/layout/hierarchy6"/>
    <dgm:cxn modelId="{F335C1C3-75B7-461E-8568-226ED74A6CA5}" type="presParOf" srcId="{62E4263D-CE83-41C8-B7DB-330F09D3E10A}" destId="{F7D82455-BC61-4ECC-B99A-609F4E56C1D9}" srcOrd="0" destOrd="0" presId="urn:microsoft.com/office/officeart/2005/8/layout/hierarchy6"/>
    <dgm:cxn modelId="{F26FC85A-BED0-494C-BA9E-37696EA1E09A}" type="presParOf" srcId="{F7D82455-BC61-4ECC-B99A-609F4E56C1D9}" destId="{12CA2437-4901-40B2-900E-A10E0FE40479}" srcOrd="0" destOrd="0" presId="urn:microsoft.com/office/officeart/2005/8/layout/hierarchy6"/>
    <dgm:cxn modelId="{5003AFD9-E805-4FF7-9814-FEBBCBA69706}" type="presParOf" srcId="{12CA2437-4901-40B2-900E-A10E0FE40479}" destId="{B3DDC6C9-B622-4DFF-B489-E3E2BFCF46C7}" srcOrd="0" destOrd="0" presId="urn:microsoft.com/office/officeart/2005/8/layout/hierarchy6"/>
    <dgm:cxn modelId="{A330A7CA-D9E0-4F47-AE17-3E847C9A273C}" type="presParOf" srcId="{12CA2437-4901-40B2-900E-A10E0FE40479}" destId="{13861B55-301E-4E2E-96EC-69C65798CF18}" srcOrd="1" destOrd="0" presId="urn:microsoft.com/office/officeart/2005/8/layout/hierarchy6"/>
    <dgm:cxn modelId="{8BF9869F-4902-43AC-B23F-24C8F79204A0}" type="presParOf" srcId="{13861B55-301E-4E2E-96EC-69C65798CF18}" destId="{6B91EB5E-1BC9-4CE1-B87D-FB1B0B162A1A}" srcOrd="0" destOrd="0" presId="urn:microsoft.com/office/officeart/2005/8/layout/hierarchy6"/>
    <dgm:cxn modelId="{3DC88CE0-F4A8-4438-8822-242390F4EE4E}" type="presParOf" srcId="{13861B55-301E-4E2E-96EC-69C65798CF18}" destId="{DAE1023C-D419-4A79-BA56-22A17A952D06}" srcOrd="1" destOrd="0" presId="urn:microsoft.com/office/officeart/2005/8/layout/hierarchy6"/>
    <dgm:cxn modelId="{7B05101A-6B50-430C-BFE9-97711F4B4E69}" type="presParOf" srcId="{DAE1023C-D419-4A79-BA56-22A17A952D06}" destId="{DB5E7DD9-518E-41E2-BBDB-557192909B15}" srcOrd="0" destOrd="0" presId="urn:microsoft.com/office/officeart/2005/8/layout/hierarchy6"/>
    <dgm:cxn modelId="{5F55C4A9-28F6-4EBA-B299-D3DDFFBAE82A}" type="presParOf" srcId="{DAE1023C-D419-4A79-BA56-22A17A952D06}" destId="{935BA41D-44D8-43E9-901D-A0A1F0C6F01E}" srcOrd="1" destOrd="0" presId="urn:microsoft.com/office/officeart/2005/8/layout/hierarchy6"/>
    <dgm:cxn modelId="{C89479FE-CEC0-445A-90AE-0C1CF2A095F0}" type="presParOf" srcId="{935BA41D-44D8-43E9-901D-A0A1F0C6F01E}" destId="{C543EEB0-608C-4FEC-9A89-9B115093AC92}" srcOrd="0" destOrd="0" presId="urn:microsoft.com/office/officeart/2005/8/layout/hierarchy6"/>
    <dgm:cxn modelId="{75428ECC-9A75-418A-9724-05090B7D1A10}" type="presParOf" srcId="{935BA41D-44D8-43E9-901D-A0A1F0C6F01E}" destId="{738FB83A-CAA3-464D-9F63-72C61DEA06EF}" srcOrd="1" destOrd="0" presId="urn:microsoft.com/office/officeart/2005/8/layout/hierarchy6"/>
    <dgm:cxn modelId="{1184E040-B284-435A-BBE2-CC7B96321D51}" type="presParOf" srcId="{738FB83A-CAA3-464D-9F63-72C61DEA06EF}" destId="{A31B2775-C414-4379-808E-AC22D013377D}" srcOrd="0" destOrd="0" presId="urn:microsoft.com/office/officeart/2005/8/layout/hierarchy6"/>
    <dgm:cxn modelId="{2B8F112E-C26E-4474-B57A-71D135E88C6B}" type="presParOf" srcId="{738FB83A-CAA3-464D-9F63-72C61DEA06EF}" destId="{79B48B2F-7BFB-4A6E-8E2E-B4D41ADEB0EB}" srcOrd="1" destOrd="0" presId="urn:microsoft.com/office/officeart/2005/8/layout/hierarchy6"/>
    <dgm:cxn modelId="{E2B2B7C7-E1C1-45CC-A670-6DCD8D67B813}" type="presParOf" srcId="{79B48B2F-7BFB-4A6E-8E2E-B4D41ADEB0EB}" destId="{C1C3D310-D484-4A6B-8579-A17FF5F093B1}" srcOrd="0" destOrd="0" presId="urn:microsoft.com/office/officeart/2005/8/layout/hierarchy6"/>
    <dgm:cxn modelId="{B5B1AC8D-E794-47B7-AA3E-2E14DB2AFCC7}" type="presParOf" srcId="{79B48B2F-7BFB-4A6E-8E2E-B4D41ADEB0EB}" destId="{076BBA24-C8FC-4045-87ED-F00199FE42E8}" srcOrd="1" destOrd="0" presId="urn:microsoft.com/office/officeart/2005/8/layout/hierarchy6"/>
    <dgm:cxn modelId="{3284B3E2-08D8-4D34-A48F-701F34B1CE88}" type="presParOf" srcId="{076BBA24-C8FC-4045-87ED-F00199FE42E8}" destId="{5C37A4A7-A666-4D38-8A92-CA7E3B1B80BC}" srcOrd="0" destOrd="0" presId="urn:microsoft.com/office/officeart/2005/8/layout/hierarchy6"/>
    <dgm:cxn modelId="{B8006304-9BF4-4755-B283-B3D9D2FF5851}" type="presParOf" srcId="{076BBA24-C8FC-4045-87ED-F00199FE42E8}" destId="{CF0C28D7-5F9E-45D3-B6A7-293FFB5933CD}" srcOrd="1" destOrd="0" presId="urn:microsoft.com/office/officeart/2005/8/layout/hierarchy6"/>
    <dgm:cxn modelId="{E7563784-01B7-4D28-A0DD-817561749892}" type="presParOf" srcId="{79B48B2F-7BFB-4A6E-8E2E-B4D41ADEB0EB}" destId="{8DB521ED-DA95-4580-9188-F7737EDF8129}" srcOrd="2" destOrd="0" presId="urn:microsoft.com/office/officeart/2005/8/layout/hierarchy6"/>
    <dgm:cxn modelId="{4CECAFAC-E313-45C3-92C3-C8AAEA1D370C}" type="presParOf" srcId="{79B48B2F-7BFB-4A6E-8E2E-B4D41ADEB0EB}" destId="{582DB88E-C383-402B-BC21-EBF07482CDE5}" srcOrd="3" destOrd="0" presId="urn:microsoft.com/office/officeart/2005/8/layout/hierarchy6"/>
    <dgm:cxn modelId="{312219C2-3A2C-4DA0-93B3-4D02B9FA4FEB}" type="presParOf" srcId="{582DB88E-C383-402B-BC21-EBF07482CDE5}" destId="{61524EFF-D2F3-46F3-8278-72A08B4FEB53}" srcOrd="0" destOrd="0" presId="urn:microsoft.com/office/officeart/2005/8/layout/hierarchy6"/>
    <dgm:cxn modelId="{CF8A0177-AC59-4FC9-B658-F1AEEDC0134A}" type="presParOf" srcId="{582DB88E-C383-402B-BC21-EBF07482CDE5}" destId="{BEEA228B-4909-4F73-8753-181A985C0006}" srcOrd="1" destOrd="0" presId="urn:microsoft.com/office/officeart/2005/8/layout/hierarchy6"/>
    <dgm:cxn modelId="{E4DFCE39-61E9-4C2B-B467-BF3D06554082}" type="presParOf" srcId="{935BA41D-44D8-43E9-901D-A0A1F0C6F01E}" destId="{92E2B346-0F46-476F-80D7-A7706B6ADB6C}" srcOrd="2" destOrd="0" presId="urn:microsoft.com/office/officeart/2005/8/layout/hierarchy6"/>
    <dgm:cxn modelId="{F8A42B79-C1EC-49E3-9F07-B26A6247BBF7}" type="presParOf" srcId="{935BA41D-44D8-43E9-901D-A0A1F0C6F01E}" destId="{004AA418-AB59-4F7A-AF8C-77E235727404}" srcOrd="3" destOrd="0" presId="urn:microsoft.com/office/officeart/2005/8/layout/hierarchy6"/>
    <dgm:cxn modelId="{DBCF04A5-2CED-465F-B68A-CBF301DA5FDB}" type="presParOf" srcId="{004AA418-AB59-4F7A-AF8C-77E235727404}" destId="{24CDE899-206B-4830-87EC-86B8568A1237}" srcOrd="0" destOrd="0" presId="urn:microsoft.com/office/officeart/2005/8/layout/hierarchy6"/>
    <dgm:cxn modelId="{24168544-DEBF-4086-8E9D-7669E445E4B7}" type="presParOf" srcId="{004AA418-AB59-4F7A-AF8C-77E235727404}" destId="{4EE318AC-D092-4A52-9925-40C1188C6EF3}" srcOrd="1" destOrd="0" presId="urn:microsoft.com/office/officeart/2005/8/layout/hierarchy6"/>
    <dgm:cxn modelId="{9E80B551-3811-468E-8FEE-AD668EB855A4}" type="presParOf" srcId="{13861B55-301E-4E2E-96EC-69C65798CF18}" destId="{4B5D3BF9-B72A-4DA6-BA65-41CAF351D78B}" srcOrd="2" destOrd="0" presId="urn:microsoft.com/office/officeart/2005/8/layout/hierarchy6"/>
    <dgm:cxn modelId="{C099B95A-7668-47A9-A4A9-B9DFE584E847}" type="presParOf" srcId="{13861B55-301E-4E2E-96EC-69C65798CF18}" destId="{2168EAFC-BB66-462A-AB06-392EACF64D69}" srcOrd="3" destOrd="0" presId="urn:microsoft.com/office/officeart/2005/8/layout/hierarchy6"/>
    <dgm:cxn modelId="{41C84893-A9FE-41D6-A415-89F033899B94}" type="presParOf" srcId="{2168EAFC-BB66-462A-AB06-392EACF64D69}" destId="{9885AAE0-EEE7-46EB-A22A-8402201C6802}" srcOrd="0" destOrd="0" presId="urn:microsoft.com/office/officeart/2005/8/layout/hierarchy6"/>
    <dgm:cxn modelId="{B0E9DBE7-510F-41CA-AFF4-5C4EDE44FD0E}" type="presParOf" srcId="{2168EAFC-BB66-462A-AB06-392EACF64D69}" destId="{840F4B86-8093-47D1-B117-EC139BF590F9}" srcOrd="1" destOrd="0" presId="urn:microsoft.com/office/officeart/2005/8/layout/hierarchy6"/>
    <dgm:cxn modelId="{0CB533DA-5DE5-497D-9E7B-39BB7E39731B}" type="presParOf" srcId="{13861B55-301E-4E2E-96EC-69C65798CF18}" destId="{06AC67D1-06D0-4F55-96CC-53C72664BD54}" srcOrd="4" destOrd="0" presId="urn:microsoft.com/office/officeart/2005/8/layout/hierarchy6"/>
    <dgm:cxn modelId="{73187262-7968-41A1-90E8-C0DD209D71CC}" type="presParOf" srcId="{13861B55-301E-4E2E-96EC-69C65798CF18}" destId="{C7745379-AF7D-4AFF-92F1-11BE48983351}" srcOrd="5" destOrd="0" presId="urn:microsoft.com/office/officeart/2005/8/layout/hierarchy6"/>
    <dgm:cxn modelId="{DC1C8D3D-3A38-47E4-A8AD-42F6B0655471}" type="presParOf" srcId="{C7745379-AF7D-4AFF-92F1-11BE48983351}" destId="{324CC322-6F9B-4DCC-8006-4D699E67B5BA}" srcOrd="0" destOrd="0" presId="urn:microsoft.com/office/officeart/2005/8/layout/hierarchy6"/>
    <dgm:cxn modelId="{0825F9DB-7A22-4E69-B7A1-C3E84A8D85D6}" type="presParOf" srcId="{C7745379-AF7D-4AFF-92F1-11BE48983351}" destId="{E06F794B-0AA4-4A8E-832D-B4A4FE8B87B2}" srcOrd="1" destOrd="0" presId="urn:microsoft.com/office/officeart/2005/8/layout/hierarchy6"/>
    <dgm:cxn modelId="{D024A253-AB11-4A25-BDB2-C69FED66D658}" type="presParOf" srcId="{E06F794B-0AA4-4A8E-832D-B4A4FE8B87B2}" destId="{109E58D7-03A3-44BE-972E-E66ED3C57798}" srcOrd="0" destOrd="0" presId="urn:microsoft.com/office/officeart/2005/8/layout/hierarchy6"/>
    <dgm:cxn modelId="{45B0F22F-611D-43E0-8430-D24660C5599D}" type="presParOf" srcId="{E06F794B-0AA4-4A8E-832D-B4A4FE8B87B2}" destId="{24C07B1D-A231-488B-9DB9-064E2DD7C301}" srcOrd="1" destOrd="0" presId="urn:microsoft.com/office/officeart/2005/8/layout/hierarchy6"/>
    <dgm:cxn modelId="{D0638A56-BC02-4D70-8E24-1D4EB557D5BC}" type="presParOf" srcId="{24C07B1D-A231-488B-9DB9-064E2DD7C301}" destId="{E7809F31-2404-4079-9F3B-D1228C184428}" srcOrd="0" destOrd="0" presId="urn:microsoft.com/office/officeart/2005/8/layout/hierarchy6"/>
    <dgm:cxn modelId="{864A7F3E-26F1-4A2F-85F4-54DCB1653DEC}" type="presParOf" srcId="{24C07B1D-A231-488B-9DB9-064E2DD7C301}" destId="{BD5C14DA-9C45-4371-B06B-0EC32519C751}" srcOrd="1" destOrd="0" presId="urn:microsoft.com/office/officeart/2005/8/layout/hierarchy6"/>
    <dgm:cxn modelId="{C717E904-EDE9-4586-80CE-F9C64085985F}" type="presParOf" srcId="{E06F794B-0AA4-4A8E-832D-B4A4FE8B87B2}" destId="{12B34D57-0505-4491-8B44-1855542CDAC2}" srcOrd="2" destOrd="0" presId="urn:microsoft.com/office/officeart/2005/8/layout/hierarchy6"/>
    <dgm:cxn modelId="{C05DEDB8-9630-42CA-BA6C-3EDE15445C09}" type="presParOf" srcId="{E06F794B-0AA4-4A8E-832D-B4A4FE8B87B2}" destId="{D92AFCA8-7C08-43BE-82E3-D6554AC7360B}" srcOrd="3" destOrd="0" presId="urn:microsoft.com/office/officeart/2005/8/layout/hierarchy6"/>
    <dgm:cxn modelId="{8A85C54E-B505-4513-A841-1862CDF28151}" type="presParOf" srcId="{D92AFCA8-7C08-43BE-82E3-D6554AC7360B}" destId="{4A5EAB45-2FC6-4A9D-B278-FA8725B003CD}" srcOrd="0" destOrd="0" presId="urn:microsoft.com/office/officeart/2005/8/layout/hierarchy6"/>
    <dgm:cxn modelId="{D4BAA0A2-D5DD-4DE8-9921-BA3AAE17E71E}" type="presParOf" srcId="{D92AFCA8-7C08-43BE-82E3-D6554AC7360B}" destId="{7331332D-036B-4887-81A5-A96B205F02A6}" srcOrd="1" destOrd="0" presId="urn:microsoft.com/office/officeart/2005/8/layout/hierarchy6"/>
    <dgm:cxn modelId="{BC410E03-7E46-4D8F-9708-0DC0790B2120}" type="presParOf" srcId="{25FF7FC1-71A6-4B0A-88E2-151D0C2C73F3}" destId="{380890C9-1432-4271-9F52-1D6447D81C0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DC6C9-B622-4DFF-B489-E3E2BFCF46C7}">
      <dsp:nvSpPr>
        <dsp:cNvPr id="0" name=""/>
        <dsp:cNvSpPr/>
      </dsp:nvSpPr>
      <dsp:spPr>
        <a:xfrm>
          <a:off x="6831364" y="0"/>
          <a:ext cx="2329346" cy="155289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kern="1200" dirty="0">
              <a:solidFill>
                <a:schemeClr val="tx1"/>
              </a:solidFill>
            </a:rPr>
            <a:t>SI</a:t>
          </a:r>
          <a:r>
            <a:rPr lang="es-CO" sz="1800" kern="1200" dirty="0">
              <a:solidFill>
                <a:schemeClr val="tx1"/>
              </a:solidFill>
            </a:rPr>
            <a:t> Conoce la entidad Parques Naturales de Colombia (16%)</a:t>
          </a:r>
          <a:endParaRPr lang="en-US" sz="1800" kern="1200" dirty="0">
            <a:solidFill>
              <a:schemeClr val="tx1"/>
            </a:solidFill>
          </a:endParaRPr>
        </a:p>
      </dsp:txBody>
      <dsp:txXfrm>
        <a:off x="6876847" y="45483"/>
        <a:ext cx="2238380" cy="1461931"/>
      </dsp:txXfrm>
    </dsp:sp>
    <dsp:sp modelId="{6B91EB5E-1BC9-4CE1-B87D-FB1B0B162A1A}">
      <dsp:nvSpPr>
        <dsp:cNvPr id="0" name=""/>
        <dsp:cNvSpPr/>
      </dsp:nvSpPr>
      <dsp:spPr>
        <a:xfrm>
          <a:off x="4967887" y="1552897"/>
          <a:ext cx="3028150" cy="621158"/>
        </a:xfrm>
        <a:custGeom>
          <a:avLst/>
          <a:gdLst/>
          <a:ahLst/>
          <a:cxnLst/>
          <a:rect l="0" t="0" r="0" b="0"/>
          <a:pathLst>
            <a:path>
              <a:moveTo>
                <a:pt x="3028150" y="0"/>
              </a:moveTo>
              <a:lnTo>
                <a:pt x="3028150" y="310579"/>
              </a:lnTo>
              <a:lnTo>
                <a:pt x="0" y="310579"/>
              </a:lnTo>
              <a:lnTo>
                <a:pt x="0" y="6211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5E7DD9-518E-41E2-BBDB-557192909B15}">
      <dsp:nvSpPr>
        <dsp:cNvPr id="0" name=""/>
        <dsp:cNvSpPr/>
      </dsp:nvSpPr>
      <dsp:spPr>
        <a:xfrm>
          <a:off x="3803214" y="2174056"/>
          <a:ext cx="2329346" cy="15528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Primaria/Secundaria</a:t>
          </a:r>
        </a:p>
        <a:p>
          <a:pPr marL="0" lvl="0" indent="0" algn="ctr" defTabSz="1066800">
            <a:lnSpc>
              <a:spcPct val="90000"/>
            </a:lnSpc>
            <a:spcBef>
              <a:spcPct val="0"/>
            </a:spcBef>
            <a:spcAft>
              <a:spcPct val="35000"/>
            </a:spcAft>
            <a:buNone/>
          </a:pPr>
          <a:r>
            <a:rPr lang="es-CO" sz="2400" kern="1200" dirty="0">
              <a:solidFill>
                <a:schemeClr val="tx1"/>
              </a:solidFill>
            </a:rPr>
            <a:t>(11%)</a:t>
          </a:r>
          <a:endParaRPr lang="en-US" sz="2400" kern="1200" dirty="0">
            <a:solidFill>
              <a:schemeClr val="tx1"/>
            </a:solidFill>
          </a:endParaRPr>
        </a:p>
      </dsp:txBody>
      <dsp:txXfrm>
        <a:off x="3848697" y="2219539"/>
        <a:ext cx="2238380" cy="1461931"/>
      </dsp:txXfrm>
    </dsp:sp>
    <dsp:sp modelId="{C543EEB0-608C-4FEC-9A89-9B115093AC92}">
      <dsp:nvSpPr>
        <dsp:cNvPr id="0" name=""/>
        <dsp:cNvSpPr/>
      </dsp:nvSpPr>
      <dsp:spPr>
        <a:xfrm>
          <a:off x="3453812" y="3726953"/>
          <a:ext cx="1514075" cy="621158"/>
        </a:xfrm>
        <a:custGeom>
          <a:avLst/>
          <a:gdLst/>
          <a:ahLst/>
          <a:cxnLst/>
          <a:rect l="0" t="0" r="0" b="0"/>
          <a:pathLst>
            <a:path>
              <a:moveTo>
                <a:pt x="1514075" y="0"/>
              </a:moveTo>
              <a:lnTo>
                <a:pt x="1514075" y="310579"/>
              </a:lnTo>
              <a:lnTo>
                <a:pt x="0" y="310579"/>
              </a:lnTo>
              <a:lnTo>
                <a:pt x="0" y="6211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B2775-C414-4379-808E-AC22D013377D}">
      <dsp:nvSpPr>
        <dsp:cNvPr id="0" name=""/>
        <dsp:cNvSpPr/>
      </dsp:nvSpPr>
      <dsp:spPr>
        <a:xfrm>
          <a:off x="2289139" y="4348112"/>
          <a:ext cx="2329346" cy="15528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&lt; =45 años</a:t>
          </a:r>
        </a:p>
        <a:p>
          <a:pPr marL="0" lvl="0" indent="0" algn="ctr" defTabSz="1066800">
            <a:lnSpc>
              <a:spcPct val="90000"/>
            </a:lnSpc>
            <a:spcBef>
              <a:spcPct val="0"/>
            </a:spcBef>
            <a:spcAft>
              <a:spcPct val="35000"/>
            </a:spcAft>
            <a:buNone/>
          </a:pPr>
          <a:r>
            <a:rPr lang="es-CO" sz="2400" kern="1200" dirty="0">
              <a:solidFill>
                <a:schemeClr val="tx1"/>
              </a:solidFill>
            </a:rPr>
            <a:t>(9%)</a:t>
          </a:r>
          <a:endParaRPr lang="en-US" sz="2400" kern="1200" dirty="0">
            <a:solidFill>
              <a:schemeClr val="tx1"/>
            </a:solidFill>
          </a:endParaRPr>
        </a:p>
      </dsp:txBody>
      <dsp:txXfrm>
        <a:off x="2334622" y="4393595"/>
        <a:ext cx="2238380" cy="1461931"/>
      </dsp:txXfrm>
    </dsp:sp>
    <dsp:sp modelId="{C1C3D310-D484-4A6B-8579-A17FF5F093B1}">
      <dsp:nvSpPr>
        <dsp:cNvPr id="0" name=""/>
        <dsp:cNvSpPr/>
      </dsp:nvSpPr>
      <dsp:spPr>
        <a:xfrm>
          <a:off x="1939737" y="5901010"/>
          <a:ext cx="1514075" cy="621158"/>
        </a:xfrm>
        <a:custGeom>
          <a:avLst/>
          <a:gdLst/>
          <a:ahLst/>
          <a:cxnLst/>
          <a:rect l="0" t="0" r="0" b="0"/>
          <a:pathLst>
            <a:path>
              <a:moveTo>
                <a:pt x="1514075" y="0"/>
              </a:moveTo>
              <a:lnTo>
                <a:pt x="1514075" y="310579"/>
              </a:lnTo>
              <a:lnTo>
                <a:pt x="0" y="310579"/>
              </a:lnTo>
              <a:lnTo>
                <a:pt x="0" y="6211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7A4A7-A666-4D38-8A92-CA7E3B1B80BC}">
      <dsp:nvSpPr>
        <dsp:cNvPr id="0" name=""/>
        <dsp:cNvSpPr/>
      </dsp:nvSpPr>
      <dsp:spPr>
        <a:xfrm>
          <a:off x="775064" y="6522169"/>
          <a:ext cx="2329346" cy="155289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s-CO" sz="2200" kern="1200" dirty="0">
            <a:solidFill>
              <a:schemeClr val="tx1"/>
            </a:solidFill>
          </a:endParaRPr>
        </a:p>
        <a:p>
          <a:pPr marL="0" lvl="0" indent="0" algn="ctr" defTabSz="977900">
            <a:lnSpc>
              <a:spcPct val="90000"/>
            </a:lnSpc>
            <a:spcBef>
              <a:spcPct val="0"/>
            </a:spcBef>
            <a:spcAft>
              <a:spcPct val="35000"/>
            </a:spcAft>
            <a:buNone/>
          </a:pPr>
          <a:r>
            <a:rPr lang="es-CO" sz="2200" kern="1200" dirty="0" err="1">
              <a:solidFill>
                <a:schemeClr val="tx1"/>
              </a:solidFill>
            </a:rPr>
            <a:t>Andés</a:t>
          </a:r>
          <a:r>
            <a:rPr lang="es-CO" sz="2200" kern="1200" dirty="0">
              <a:solidFill>
                <a:schemeClr val="tx1"/>
              </a:solidFill>
            </a:rPr>
            <a:t> Occidentales/ Pacífico/ Caribe</a:t>
          </a:r>
        </a:p>
        <a:p>
          <a:pPr marL="0" lvl="0" indent="0" algn="ctr" defTabSz="977900">
            <a:lnSpc>
              <a:spcPct val="90000"/>
            </a:lnSpc>
            <a:spcBef>
              <a:spcPct val="0"/>
            </a:spcBef>
            <a:spcAft>
              <a:spcPct val="35000"/>
            </a:spcAft>
            <a:buNone/>
          </a:pPr>
          <a:r>
            <a:rPr lang="es-CO" sz="2200" kern="1200" dirty="0">
              <a:solidFill>
                <a:schemeClr val="tx1"/>
              </a:solidFill>
            </a:rPr>
            <a:t>(11%)</a:t>
          </a:r>
        </a:p>
        <a:p>
          <a:pPr marL="0" lvl="0" indent="0" algn="ctr" defTabSz="977900">
            <a:lnSpc>
              <a:spcPct val="90000"/>
            </a:lnSpc>
            <a:spcBef>
              <a:spcPct val="0"/>
            </a:spcBef>
            <a:spcAft>
              <a:spcPct val="35000"/>
            </a:spcAft>
            <a:buNone/>
          </a:pPr>
          <a:endParaRPr lang="en-US" sz="2400" kern="1200" dirty="0">
            <a:solidFill>
              <a:schemeClr val="tx1"/>
            </a:solidFill>
          </a:endParaRPr>
        </a:p>
      </dsp:txBody>
      <dsp:txXfrm>
        <a:off x="820547" y="6567652"/>
        <a:ext cx="2238380" cy="1461931"/>
      </dsp:txXfrm>
    </dsp:sp>
    <dsp:sp modelId="{8DB521ED-DA95-4580-9188-F7737EDF8129}">
      <dsp:nvSpPr>
        <dsp:cNvPr id="0" name=""/>
        <dsp:cNvSpPr/>
      </dsp:nvSpPr>
      <dsp:spPr>
        <a:xfrm>
          <a:off x="3453812" y="5901010"/>
          <a:ext cx="1514075" cy="621158"/>
        </a:xfrm>
        <a:custGeom>
          <a:avLst/>
          <a:gdLst/>
          <a:ahLst/>
          <a:cxnLst/>
          <a:rect l="0" t="0" r="0" b="0"/>
          <a:pathLst>
            <a:path>
              <a:moveTo>
                <a:pt x="0" y="0"/>
              </a:moveTo>
              <a:lnTo>
                <a:pt x="0" y="310579"/>
              </a:lnTo>
              <a:lnTo>
                <a:pt x="1514075" y="310579"/>
              </a:lnTo>
              <a:lnTo>
                <a:pt x="1514075" y="6211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24EFF-D2F3-46F3-8278-72A08B4FEB53}">
      <dsp:nvSpPr>
        <dsp:cNvPr id="0" name=""/>
        <dsp:cNvSpPr/>
      </dsp:nvSpPr>
      <dsp:spPr>
        <a:xfrm>
          <a:off x="3803214" y="6522169"/>
          <a:ext cx="2329346" cy="155289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CO" sz="2400" kern="1200" dirty="0">
            <a:solidFill>
              <a:schemeClr val="tx1"/>
            </a:solidFill>
          </a:endParaRPr>
        </a:p>
        <a:p>
          <a:pPr marL="0" lvl="0" indent="0" algn="ctr" defTabSz="1066800">
            <a:lnSpc>
              <a:spcPct val="90000"/>
            </a:lnSpc>
            <a:spcBef>
              <a:spcPct val="0"/>
            </a:spcBef>
            <a:spcAft>
              <a:spcPct val="35000"/>
            </a:spcAft>
            <a:buNone/>
          </a:pPr>
          <a:r>
            <a:rPr lang="es-CO" sz="2400" kern="1200" dirty="0" err="1">
              <a:solidFill>
                <a:schemeClr val="tx1"/>
              </a:solidFill>
            </a:rPr>
            <a:t>Andés</a:t>
          </a:r>
          <a:r>
            <a:rPr lang="es-CO" sz="2400" kern="1200" dirty="0">
              <a:solidFill>
                <a:schemeClr val="tx1"/>
              </a:solidFill>
            </a:rPr>
            <a:t> </a:t>
          </a:r>
          <a:r>
            <a:rPr lang="es-CO" sz="2400" kern="1200" dirty="0" err="1">
              <a:solidFill>
                <a:schemeClr val="tx1"/>
              </a:solidFill>
            </a:rPr>
            <a:t>Nor</a:t>
          </a:r>
          <a:r>
            <a:rPr lang="es-CO" sz="2400" kern="1200" dirty="0">
              <a:solidFill>
                <a:schemeClr val="tx1"/>
              </a:solidFill>
            </a:rPr>
            <a:t> orientales </a:t>
          </a:r>
        </a:p>
        <a:p>
          <a:pPr marL="0" lvl="0" indent="0" algn="ctr" defTabSz="1066800">
            <a:lnSpc>
              <a:spcPct val="90000"/>
            </a:lnSpc>
            <a:spcBef>
              <a:spcPct val="0"/>
            </a:spcBef>
            <a:spcAft>
              <a:spcPct val="35000"/>
            </a:spcAft>
            <a:buNone/>
          </a:pPr>
          <a:r>
            <a:rPr lang="es-CO" sz="2400" kern="1200" dirty="0">
              <a:solidFill>
                <a:schemeClr val="tx1"/>
              </a:solidFill>
            </a:rPr>
            <a:t>(5%)</a:t>
          </a:r>
        </a:p>
        <a:p>
          <a:pPr marL="0" lvl="0" indent="0" algn="ctr" defTabSz="1066800">
            <a:lnSpc>
              <a:spcPct val="90000"/>
            </a:lnSpc>
            <a:spcBef>
              <a:spcPct val="0"/>
            </a:spcBef>
            <a:spcAft>
              <a:spcPct val="35000"/>
            </a:spcAft>
            <a:buNone/>
          </a:pPr>
          <a:endParaRPr lang="en-US" sz="2400" kern="1200" dirty="0">
            <a:solidFill>
              <a:schemeClr val="tx1"/>
            </a:solidFill>
          </a:endParaRPr>
        </a:p>
      </dsp:txBody>
      <dsp:txXfrm>
        <a:off x="3848697" y="6567652"/>
        <a:ext cx="2238380" cy="1461931"/>
      </dsp:txXfrm>
    </dsp:sp>
    <dsp:sp modelId="{92E2B346-0F46-476F-80D7-A7706B6ADB6C}">
      <dsp:nvSpPr>
        <dsp:cNvPr id="0" name=""/>
        <dsp:cNvSpPr/>
      </dsp:nvSpPr>
      <dsp:spPr>
        <a:xfrm>
          <a:off x="4967887" y="3726953"/>
          <a:ext cx="1514075" cy="621158"/>
        </a:xfrm>
        <a:custGeom>
          <a:avLst/>
          <a:gdLst/>
          <a:ahLst/>
          <a:cxnLst/>
          <a:rect l="0" t="0" r="0" b="0"/>
          <a:pathLst>
            <a:path>
              <a:moveTo>
                <a:pt x="0" y="0"/>
              </a:moveTo>
              <a:lnTo>
                <a:pt x="0" y="310579"/>
              </a:lnTo>
              <a:lnTo>
                <a:pt x="1514075" y="310579"/>
              </a:lnTo>
              <a:lnTo>
                <a:pt x="1514075" y="6211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DE899-206B-4830-87EC-86B8568A1237}">
      <dsp:nvSpPr>
        <dsp:cNvPr id="0" name=""/>
        <dsp:cNvSpPr/>
      </dsp:nvSpPr>
      <dsp:spPr>
        <a:xfrm>
          <a:off x="5317289" y="4348112"/>
          <a:ext cx="2329346" cy="155289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&gt;45 años</a:t>
          </a:r>
        </a:p>
        <a:p>
          <a:pPr marL="0" lvl="0" indent="0" algn="ctr" defTabSz="1066800">
            <a:lnSpc>
              <a:spcPct val="90000"/>
            </a:lnSpc>
            <a:spcBef>
              <a:spcPct val="0"/>
            </a:spcBef>
            <a:spcAft>
              <a:spcPct val="35000"/>
            </a:spcAft>
            <a:buNone/>
          </a:pPr>
          <a:r>
            <a:rPr lang="es-CO" sz="2400" kern="1200" dirty="0">
              <a:solidFill>
                <a:schemeClr val="tx1"/>
              </a:solidFill>
            </a:rPr>
            <a:t>(13%)</a:t>
          </a:r>
          <a:endParaRPr lang="en-US" sz="2400" kern="1200" dirty="0">
            <a:solidFill>
              <a:schemeClr val="tx1"/>
            </a:solidFill>
          </a:endParaRPr>
        </a:p>
      </dsp:txBody>
      <dsp:txXfrm>
        <a:off x="5362772" y="4393595"/>
        <a:ext cx="2238380" cy="1461931"/>
      </dsp:txXfrm>
    </dsp:sp>
    <dsp:sp modelId="{4B5D3BF9-B72A-4DA6-BA65-41CAF351D78B}">
      <dsp:nvSpPr>
        <dsp:cNvPr id="0" name=""/>
        <dsp:cNvSpPr/>
      </dsp:nvSpPr>
      <dsp:spPr>
        <a:xfrm>
          <a:off x="7950317" y="1552897"/>
          <a:ext cx="91440" cy="621158"/>
        </a:xfrm>
        <a:custGeom>
          <a:avLst/>
          <a:gdLst/>
          <a:ahLst/>
          <a:cxnLst/>
          <a:rect l="0" t="0" r="0" b="0"/>
          <a:pathLst>
            <a:path>
              <a:moveTo>
                <a:pt x="45720" y="0"/>
              </a:moveTo>
              <a:lnTo>
                <a:pt x="45720" y="6211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5AAE0-EEE7-46EB-A22A-8402201C6802}">
      <dsp:nvSpPr>
        <dsp:cNvPr id="0" name=""/>
        <dsp:cNvSpPr/>
      </dsp:nvSpPr>
      <dsp:spPr>
        <a:xfrm>
          <a:off x="6831364" y="2174056"/>
          <a:ext cx="2329346" cy="15528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Técnico/</a:t>
          </a:r>
          <a:r>
            <a:rPr lang="es-CO" sz="2400" kern="1200" dirty="0" err="1">
              <a:solidFill>
                <a:schemeClr val="tx1"/>
              </a:solidFill>
            </a:rPr>
            <a:t>Técnologo</a:t>
          </a:r>
          <a:r>
            <a:rPr lang="es-CO" sz="2400" kern="1200" dirty="0">
              <a:solidFill>
                <a:schemeClr val="tx1"/>
              </a:solidFill>
            </a:rPr>
            <a:t> (16%)</a:t>
          </a:r>
          <a:endParaRPr lang="en-US" sz="2400" kern="1200" dirty="0">
            <a:solidFill>
              <a:schemeClr val="tx1"/>
            </a:solidFill>
          </a:endParaRPr>
        </a:p>
      </dsp:txBody>
      <dsp:txXfrm>
        <a:off x="6876847" y="2219539"/>
        <a:ext cx="2238380" cy="1461931"/>
      </dsp:txXfrm>
    </dsp:sp>
    <dsp:sp modelId="{06AC67D1-06D0-4F55-96CC-53C72664BD54}">
      <dsp:nvSpPr>
        <dsp:cNvPr id="0" name=""/>
        <dsp:cNvSpPr/>
      </dsp:nvSpPr>
      <dsp:spPr>
        <a:xfrm>
          <a:off x="7996037" y="1552897"/>
          <a:ext cx="3028150" cy="621158"/>
        </a:xfrm>
        <a:custGeom>
          <a:avLst/>
          <a:gdLst/>
          <a:ahLst/>
          <a:cxnLst/>
          <a:rect l="0" t="0" r="0" b="0"/>
          <a:pathLst>
            <a:path>
              <a:moveTo>
                <a:pt x="0" y="0"/>
              </a:moveTo>
              <a:lnTo>
                <a:pt x="0" y="310579"/>
              </a:lnTo>
              <a:lnTo>
                <a:pt x="3028150" y="310579"/>
              </a:lnTo>
              <a:lnTo>
                <a:pt x="3028150" y="6211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CC322-6F9B-4DCC-8006-4D699E67B5BA}">
      <dsp:nvSpPr>
        <dsp:cNvPr id="0" name=""/>
        <dsp:cNvSpPr/>
      </dsp:nvSpPr>
      <dsp:spPr>
        <a:xfrm>
          <a:off x="9859514" y="2174056"/>
          <a:ext cx="2329346" cy="155289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Universidad/Postgrado (32%)</a:t>
          </a:r>
          <a:endParaRPr lang="en-US" sz="2400" kern="1200" dirty="0">
            <a:solidFill>
              <a:schemeClr val="tx1"/>
            </a:solidFill>
          </a:endParaRPr>
        </a:p>
      </dsp:txBody>
      <dsp:txXfrm>
        <a:off x="9904997" y="2219539"/>
        <a:ext cx="2238380" cy="1461931"/>
      </dsp:txXfrm>
    </dsp:sp>
    <dsp:sp modelId="{109E58D7-03A3-44BE-972E-E66ED3C57798}">
      <dsp:nvSpPr>
        <dsp:cNvPr id="0" name=""/>
        <dsp:cNvSpPr/>
      </dsp:nvSpPr>
      <dsp:spPr>
        <a:xfrm>
          <a:off x="9510112" y="3726953"/>
          <a:ext cx="1514075" cy="621158"/>
        </a:xfrm>
        <a:custGeom>
          <a:avLst/>
          <a:gdLst/>
          <a:ahLst/>
          <a:cxnLst/>
          <a:rect l="0" t="0" r="0" b="0"/>
          <a:pathLst>
            <a:path>
              <a:moveTo>
                <a:pt x="1514075" y="0"/>
              </a:moveTo>
              <a:lnTo>
                <a:pt x="1514075" y="310579"/>
              </a:lnTo>
              <a:lnTo>
                <a:pt x="0" y="310579"/>
              </a:lnTo>
              <a:lnTo>
                <a:pt x="0" y="6211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09F31-2404-4079-9F3B-D1228C184428}">
      <dsp:nvSpPr>
        <dsp:cNvPr id="0" name=""/>
        <dsp:cNvSpPr/>
      </dsp:nvSpPr>
      <dsp:spPr>
        <a:xfrm>
          <a:off x="8345439" y="4348112"/>
          <a:ext cx="2329346" cy="1552897"/>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Hombres</a:t>
          </a:r>
        </a:p>
        <a:p>
          <a:pPr marL="0" lvl="0" indent="0" algn="ctr" defTabSz="1066800">
            <a:lnSpc>
              <a:spcPct val="90000"/>
            </a:lnSpc>
            <a:spcBef>
              <a:spcPct val="0"/>
            </a:spcBef>
            <a:spcAft>
              <a:spcPct val="35000"/>
            </a:spcAft>
            <a:buNone/>
          </a:pPr>
          <a:r>
            <a:rPr lang="es-CO" sz="2400" kern="1200" dirty="0">
              <a:solidFill>
                <a:schemeClr val="tx1"/>
              </a:solidFill>
            </a:rPr>
            <a:t>(38%)</a:t>
          </a:r>
          <a:endParaRPr lang="en-US" sz="2400" kern="1200" dirty="0">
            <a:solidFill>
              <a:schemeClr val="tx1"/>
            </a:solidFill>
          </a:endParaRPr>
        </a:p>
      </dsp:txBody>
      <dsp:txXfrm>
        <a:off x="8390922" y="4393595"/>
        <a:ext cx="2238380" cy="1461931"/>
      </dsp:txXfrm>
    </dsp:sp>
    <dsp:sp modelId="{12B34D57-0505-4491-8B44-1855542CDAC2}">
      <dsp:nvSpPr>
        <dsp:cNvPr id="0" name=""/>
        <dsp:cNvSpPr/>
      </dsp:nvSpPr>
      <dsp:spPr>
        <a:xfrm>
          <a:off x="11024187" y="3726953"/>
          <a:ext cx="1514075" cy="621158"/>
        </a:xfrm>
        <a:custGeom>
          <a:avLst/>
          <a:gdLst/>
          <a:ahLst/>
          <a:cxnLst/>
          <a:rect l="0" t="0" r="0" b="0"/>
          <a:pathLst>
            <a:path>
              <a:moveTo>
                <a:pt x="0" y="0"/>
              </a:moveTo>
              <a:lnTo>
                <a:pt x="0" y="310579"/>
              </a:lnTo>
              <a:lnTo>
                <a:pt x="1514075" y="310579"/>
              </a:lnTo>
              <a:lnTo>
                <a:pt x="1514075" y="6211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EAB45-2FC6-4A9D-B278-FA8725B003CD}">
      <dsp:nvSpPr>
        <dsp:cNvPr id="0" name=""/>
        <dsp:cNvSpPr/>
      </dsp:nvSpPr>
      <dsp:spPr>
        <a:xfrm>
          <a:off x="11373589" y="4348112"/>
          <a:ext cx="2329346" cy="1552897"/>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solidFill>
                <a:schemeClr val="tx1"/>
              </a:solidFill>
            </a:rPr>
            <a:t>Mujeres</a:t>
          </a:r>
        </a:p>
        <a:p>
          <a:pPr marL="0" lvl="0" indent="0" algn="ctr" defTabSz="1066800">
            <a:lnSpc>
              <a:spcPct val="90000"/>
            </a:lnSpc>
            <a:spcBef>
              <a:spcPct val="0"/>
            </a:spcBef>
            <a:spcAft>
              <a:spcPct val="35000"/>
            </a:spcAft>
            <a:buNone/>
          </a:pPr>
          <a:r>
            <a:rPr lang="es-CO" sz="2400" kern="1200" dirty="0">
              <a:solidFill>
                <a:schemeClr val="tx1"/>
              </a:solidFill>
            </a:rPr>
            <a:t>(26%)</a:t>
          </a:r>
          <a:endParaRPr lang="en-US" sz="2400" kern="1200" dirty="0">
            <a:solidFill>
              <a:schemeClr val="tx1"/>
            </a:solidFill>
          </a:endParaRPr>
        </a:p>
      </dsp:txBody>
      <dsp:txXfrm>
        <a:off x="11419072" y="4393595"/>
        <a:ext cx="2238380" cy="14619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0.40732</cdr:x>
      <cdr:y>0.502</cdr:y>
    </cdr:from>
    <cdr:to>
      <cdr:x>1</cdr:x>
      <cdr:y>0.69602</cdr:y>
    </cdr:to>
    <cdr:cxnSp macro="">
      <cdr:nvCxnSpPr>
        <cdr:cNvPr id="3" name="Conector angular 2">
          <a:extLst xmlns:a="http://schemas.openxmlformats.org/drawingml/2006/main">
            <a:ext uri="{FF2B5EF4-FFF2-40B4-BE49-F238E27FC236}">
              <a16:creationId xmlns:a16="http://schemas.microsoft.com/office/drawing/2014/main" id="{B21B2A39-EFC9-FCA0-524B-1033B76B76B7}"/>
            </a:ext>
          </a:extLst>
        </cdr:cNvPr>
        <cdr:cNvCxnSpPr/>
      </cdr:nvCxnSpPr>
      <cdr:spPr>
        <a:xfrm xmlns:a="http://schemas.openxmlformats.org/drawingml/2006/main" flipV="1">
          <a:off x="2855494" y="2957339"/>
          <a:ext cx="4154905" cy="1143000"/>
        </a:xfrm>
        <a:prstGeom xmlns:a="http://schemas.openxmlformats.org/drawingml/2006/main" prst="bentConnector3">
          <a:avLst/>
        </a:prstGeom>
        <a:ln xmlns:a="http://schemas.openxmlformats.org/drawingml/2006/main">
          <a:tailEnd type="triangle"/>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26823-70E4-4903-99EA-9DEF9DA4F587}" type="datetimeFigureOut">
              <a:rPr lang="es-CO" smtClean="0"/>
              <a:t>21/06/23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470CE-9962-42A2-A3D3-F274B536BAA9}" type="slidenum">
              <a:rPr lang="es-CO" smtClean="0"/>
              <a:t>‹Nº›</a:t>
            </a:fld>
            <a:endParaRPr lang="es-CO"/>
          </a:p>
        </p:txBody>
      </p:sp>
    </p:spTree>
    <p:extLst>
      <p:ext uri="{BB962C8B-B14F-4D97-AF65-F5344CB8AC3E}">
        <p14:creationId xmlns:p14="http://schemas.microsoft.com/office/powerpoint/2010/main" val="150658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36470CE-9962-42A2-A3D3-F274B536BAA9}" type="slidenum">
              <a:rPr lang="es-CO" smtClean="0"/>
              <a:t>5</a:t>
            </a:fld>
            <a:endParaRPr lang="es-CO"/>
          </a:p>
        </p:txBody>
      </p:sp>
    </p:spTree>
    <p:extLst>
      <p:ext uri="{BB962C8B-B14F-4D97-AF65-F5344CB8AC3E}">
        <p14:creationId xmlns:p14="http://schemas.microsoft.com/office/powerpoint/2010/main" val="39747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B36470CE-9962-42A2-A3D3-F274B536BAA9}" type="slidenum">
              <a:rPr lang="es-CO" smtClean="0"/>
              <a:t>40</a:t>
            </a:fld>
            <a:endParaRPr lang="es-CO"/>
          </a:p>
        </p:txBody>
      </p:sp>
    </p:spTree>
    <p:extLst>
      <p:ext uri="{BB962C8B-B14F-4D97-AF65-F5344CB8AC3E}">
        <p14:creationId xmlns:p14="http://schemas.microsoft.com/office/powerpoint/2010/main" val="93329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chart" Target="../charts/chart5.xml"/><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2.pn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2.svg"/><Relationship Id="rId2" Type="http://schemas.openxmlformats.org/officeDocument/2006/relationships/image" Target="../media/image3.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28.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2.png"/><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png"/><Relationship Id="rId7"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63.png"/><Relationship Id="rId3" Type="http://schemas.openxmlformats.org/officeDocument/2006/relationships/image" Target="../media/image2.pn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3.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28.svg"/><Relationship Id="rId15" Type="http://schemas.openxmlformats.org/officeDocument/2006/relationships/image" Target="../media/image62.svg"/><Relationship Id="rId10" Type="http://schemas.openxmlformats.org/officeDocument/2006/relationships/image" Target="../media/image35.png"/><Relationship Id="rId19" Type="http://schemas.openxmlformats.org/officeDocument/2006/relationships/image" Target="../media/image64.svg"/><Relationship Id="rId4" Type="http://schemas.openxmlformats.org/officeDocument/2006/relationships/image" Target="../media/image27.png"/><Relationship Id="rId9" Type="http://schemas.openxmlformats.org/officeDocument/2006/relationships/image" Target="../media/image34.svg"/><Relationship Id="rId1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chart" Target="../charts/chart20.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8.wdp"/><Relationship Id="rId11" Type="http://schemas.openxmlformats.org/officeDocument/2006/relationships/chart" Target="../charts/chart27.xml"/><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5.wdp"/><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3.wdp"/><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DB31"/>
        </a:solidFill>
        <a:effectLst/>
      </p:bgPr>
    </p:bg>
    <p:spTree>
      <p:nvGrpSpPr>
        <p:cNvPr id="1" name=""/>
        <p:cNvGrpSpPr/>
        <p:nvPr/>
      </p:nvGrpSpPr>
      <p:grpSpPr>
        <a:xfrm>
          <a:off x="0" y="0"/>
          <a:ext cx="0" cy="0"/>
          <a:chOff x="0" y="0"/>
          <a:chExt cx="0" cy="0"/>
        </a:xfrm>
      </p:grpSpPr>
      <p:sp>
        <p:nvSpPr>
          <p:cNvPr id="2" name="AutoShape 2"/>
          <p:cNvSpPr/>
          <p:nvPr/>
        </p:nvSpPr>
        <p:spPr>
          <a:xfrm>
            <a:off x="12813130" y="0"/>
            <a:ext cx="5474871" cy="10287000"/>
          </a:xfrm>
          <a:prstGeom prst="rect">
            <a:avLst/>
          </a:prstGeom>
          <a:solidFill>
            <a:srgbClr val="FEFEFE"/>
          </a:solidFill>
        </p:spPr>
      </p:sp>
      <p:pic>
        <p:nvPicPr>
          <p:cNvPr id="3" name="Picture 3"/>
          <p:cNvPicPr>
            <a:picLocks noChangeAspect="1"/>
          </p:cNvPicPr>
          <p:nvPr/>
        </p:nvPicPr>
        <p:blipFill>
          <a:blip r:embed="rId2"/>
          <a:srcRect/>
          <a:stretch>
            <a:fillRect/>
          </a:stretch>
        </p:blipFill>
        <p:spPr>
          <a:xfrm>
            <a:off x="14687105" y="5699732"/>
            <a:ext cx="2891368" cy="2891368"/>
          </a:xfrm>
          <a:prstGeom prst="rect">
            <a:avLst/>
          </a:prstGeom>
        </p:spPr>
      </p:pic>
      <p:sp>
        <p:nvSpPr>
          <p:cNvPr id="4" name="TextBox 4"/>
          <p:cNvSpPr txBox="1"/>
          <p:nvPr/>
        </p:nvSpPr>
        <p:spPr>
          <a:xfrm>
            <a:off x="709527" y="1849327"/>
            <a:ext cx="11401583" cy="4818627"/>
          </a:xfrm>
          <a:prstGeom prst="rect">
            <a:avLst/>
          </a:prstGeom>
        </p:spPr>
        <p:txBody>
          <a:bodyPr lIns="0" tIns="0" rIns="0" bIns="0" rtlCol="0" anchor="t">
            <a:spAutoFit/>
          </a:bodyPr>
          <a:lstStyle/>
          <a:p>
            <a:pPr>
              <a:lnSpc>
                <a:spcPts val="9698"/>
              </a:lnSpc>
            </a:pPr>
            <a:r>
              <a:rPr lang="en-US" sz="9600" dirty="0" err="1">
                <a:solidFill>
                  <a:srgbClr val="0A0A0A"/>
                </a:solidFill>
                <a:latin typeface="Roboto Condensed Bold"/>
              </a:rPr>
              <a:t>Parques</a:t>
            </a:r>
            <a:r>
              <a:rPr lang="en-US" sz="9600" dirty="0">
                <a:solidFill>
                  <a:srgbClr val="0A0A0A"/>
                </a:solidFill>
                <a:latin typeface="Roboto Condensed Bold"/>
              </a:rPr>
              <a:t> </a:t>
            </a:r>
            <a:r>
              <a:rPr lang="en-US" sz="9600" dirty="0" err="1">
                <a:solidFill>
                  <a:srgbClr val="0A0A0A"/>
                </a:solidFill>
                <a:latin typeface="Roboto Condensed Bold"/>
              </a:rPr>
              <a:t>Nacionales</a:t>
            </a:r>
            <a:r>
              <a:rPr lang="en-US" sz="9600" dirty="0">
                <a:solidFill>
                  <a:srgbClr val="0A0A0A"/>
                </a:solidFill>
                <a:latin typeface="Roboto Condensed Bold"/>
              </a:rPr>
              <a:t> </a:t>
            </a:r>
            <a:r>
              <a:rPr lang="en-US" sz="9600" dirty="0" err="1">
                <a:solidFill>
                  <a:srgbClr val="0A0A0A"/>
                </a:solidFill>
                <a:latin typeface="Roboto Condensed Bold"/>
              </a:rPr>
              <a:t>Naturales</a:t>
            </a:r>
            <a:endParaRPr lang="en-US" sz="9600" dirty="0">
              <a:solidFill>
                <a:srgbClr val="0A0A0A"/>
              </a:solidFill>
              <a:latin typeface="Roboto Condensed Bold"/>
            </a:endParaRPr>
          </a:p>
          <a:p>
            <a:pPr>
              <a:lnSpc>
                <a:spcPts val="9698"/>
              </a:lnSpc>
            </a:pPr>
            <a:endParaRPr lang="en-US" sz="9600" dirty="0">
              <a:solidFill>
                <a:srgbClr val="0A0A0A"/>
              </a:solidFill>
              <a:latin typeface="Roboto Condensed Bold"/>
            </a:endParaRPr>
          </a:p>
          <a:p>
            <a:pPr>
              <a:lnSpc>
                <a:spcPts val="9698"/>
              </a:lnSpc>
            </a:pPr>
            <a:r>
              <a:rPr lang="en-US" sz="5200" dirty="0" err="1">
                <a:solidFill>
                  <a:srgbClr val="0A0A0A"/>
                </a:solidFill>
                <a:latin typeface="Roboto Condensed Bold"/>
              </a:rPr>
              <a:t>Parques</a:t>
            </a:r>
            <a:r>
              <a:rPr lang="en-US" sz="5200" dirty="0">
                <a:solidFill>
                  <a:srgbClr val="0A0A0A"/>
                </a:solidFill>
                <a:latin typeface="Roboto Condensed Bold"/>
              </a:rPr>
              <a:t> </a:t>
            </a:r>
            <a:r>
              <a:rPr lang="en-US" sz="5200" dirty="0" err="1">
                <a:solidFill>
                  <a:srgbClr val="0A0A0A"/>
                </a:solidFill>
                <a:latin typeface="Roboto Condensed Bold"/>
              </a:rPr>
              <a:t>Nacionales</a:t>
            </a:r>
            <a:r>
              <a:rPr lang="en-US" sz="5200" dirty="0">
                <a:solidFill>
                  <a:srgbClr val="0A0A0A"/>
                </a:solidFill>
                <a:latin typeface="Roboto Condensed Bold"/>
              </a:rPr>
              <a:t> </a:t>
            </a:r>
            <a:r>
              <a:rPr lang="en-US" sz="5200" dirty="0" err="1">
                <a:solidFill>
                  <a:srgbClr val="0A0A0A"/>
                </a:solidFill>
                <a:latin typeface="Roboto Condensed Bold"/>
              </a:rPr>
              <a:t>Cómo</a:t>
            </a:r>
            <a:r>
              <a:rPr lang="en-US" sz="5200" dirty="0">
                <a:solidFill>
                  <a:srgbClr val="0A0A0A"/>
                </a:solidFill>
                <a:latin typeface="Roboto Condensed Bold"/>
              </a:rPr>
              <a:t> </a:t>
            </a:r>
            <a:r>
              <a:rPr lang="en-US" sz="5200" dirty="0" err="1">
                <a:solidFill>
                  <a:srgbClr val="0A0A0A"/>
                </a:solidFill>
                <a:latin typeface="Roboto Condensed Bold"/>
              </a:rPr>
              <a:t>Vamos</a:t>
            </a:r>
            <a:r>
              <a:rPr lang="en-US" sz="5200" dirty="0">
                <a:solidFill>
                  <a:srgbClr val="0A0A0A"/>
                </a:solidFill>
                <a:latin typeface="Roboto Condensed Bold"/>
              </a:rPr>
              <a:t> y WWF</a:t>
            </a:r>
            <a:r>
              <a:rPr lang="en-US" sz="4800" dirty="0">
                <a:solidFill>
                  <a:srgbClr val="0A0A0A"/>
                </a:solidFill>
                <a:latin typeface="Roboto Condensed Bold"/>
              </a:rPr>
              <a:t> </a:t>
            </a:r>
          </a:p>
        </p:txBody>
      </p:sp>
      <p:pic>
        <p:nvPicPr>
          <p:cNvPr id="5" name="Picture 5"/>
          <p:cNvPicPr>
            <a:picLocks noChangeAspect="1"/>
          </p:cNvPicPr>
          <p:nvPr/>
        </p:nvPicPr>
        <p:blipFill>
          <a:blip r:embed="rId3"/>
          <a:srcRect/>
          <a:stretch>
            <a:fillRect/>
          </a:stretch>
        </p:blipFill>
        <p:spPr>
          <a:xfrm>
            <a:off x="13799373" y="2553703"/>
            <a:ext cx="3991011" cy="2160651"/>
          </a:xfrm>
          <a:prstGeom prst="rect">
            <a:avLst/>
          </a:prstGeom>
        </p:spPr>
      </p:pic>
      <p:sp>
        <p:nvSpPr>
          <p:cNvPr id="6" name="TextBox 6"/>
          <p:cNvSpPr txBox="1"/>
          <p:nvPr/>
        </p:nvSpPr>
        <p:spPr>
          <a:xfrm>
            <a:off x="701729" y="1028701"/>
            <a:ext cx="10163328" cy="410369"/>
          </a:xfrm>
          <a:prstGeom prst="rect">
            <a:avLst/>
          </a:prstGeom>
        </p:spPr>
        <p:txBody>
          <a:bodyPr lIns="0" tIns="0" rIns="0" bIns="0" rtlCol="0" anchor="t">
            <a:spAutoFit/>
          </a:bodyPr>
          <a:lstStyle/>
          <a:p>
            <a:pPr>
              <a:lnSpc>
                <a:spcPts val="3192"/>
              </a:lnSpc>
            </a:pPr>
            <a:r>
              <a:rPr lang="en-US" sz="2800" spc="123">
                <a:solidFill>
                  <a:srgbClr val="0A0A0A"/>
                </a:solidFill>
                <a:latin typeface="Roboto Condensed Bold"/>
              </a:rPr>
              <a:t>011-22</a:t>
            </a:r>
          </a:p>
        </p:txBody>
      </p:sp>
      <p:sp>
        <p:nvSpPr>
          <p:cNvPr id="7" name="TextBox 7"/>
          <p:cNvSpPr txBox="1"/>
          <p:nvPr/>
        </p:nvSpPr>
        <p:spPr>
          <a:xfrm>
            <a:off x="701729" y="7932209"/>
            <a:ext cx="10163328" cy="766235"/>
          </a:xfrm>
          <a:prstGeom prst="rect">
            <a:avLst/>
          </a:prstGeom>
        </p:spPr>
        <p:txBody>
          <a:bodyPr lIns="0" tIns="0" rIns="0" bIns="0" rtlCol="0" anchor="t">
            <a:spAutoFit/>
          </a:bodyPr>
          <a:lstStyle/>
          <a:p>
            <a:pPr>
              <a:lnSpc>
                <a:spcPts val="3080"/>
              </a:lnSpc>
            </a:pPr>
            <a:r>
              <a:rPr lang="en-US" sz="2200" spc="173" dirty="0">
                <a:solidFill>
                  <a:srgbClr val="0A0A0A"/>
                </a:solidFill>
                <a:latin typeface="Roboto Condensed"/>
              </a:rPr>
              <a:t>Este Proyecto se ha realizado en cumplimiento de los lineamientos de la Norma Internacional ISO 20252 versión 2012</a:t>
            </a:r>
          </a:p>
        </p:txBody>
      </p:sp>
      <p:sp>
        <p:nvSpPr>
          <p:cNvPr id="8" name="AutoShape 8"/>
          <p:cNvSpPr/>
          <p:nvPr/>
        </p:nvSpPr>
        <p:spPr>
          <a:xfrm>
            <a:off x="11576878" y="0"/>
            <a:ext cx="767522" cy="10287000"/>
          </a:xfrm>
          <a:prstGeom prst="rect">
            <a:avLst/>
          </a:prstGeom>
          <a:solidFill>
            <a:srgbClr val="5BC6D0"/>
          </a:solidFill>
        </p:spPr>
      </p:sp>
      <p:sp>
        <p:nvSpPr>
          <p:cNvPr id="9" name="AutoShape 9"/>
          <p:cNvSpPr/>
          <p:nvPr/>
        </p:nvSpPr>
        <p:spPr>
          <a:xfrm>
            <a:off x="12167981" y="0"/>
            <a:ext cx="709819" cy="10287000"/>
          </a:xfrm>
          <a:prstGeom prst="rect">
            <a:avLst/>
          </a:prstGeom>
          <a:solidFill>
            <a:srgbClr val="9DD91A"/>
          </a:solidFill>
        </p:spPr>
      </p:sp>
      <p:sp>
        <p:nvSpPr>
          <p:cNvPr id="10" name="AutoShape 10"/>
          <p:cNvSpPr/>
          <p:nvPr/>
        </p:nvSpPr>
        <p:spPr>
          <a:xfrm>
            <a:off x="12723435" y="0"/>
            <a:ext cx="578322" cy="10287000"/>
          </a:xfrm>
          <a:prstGeom prst="rect">
            <a:avLst/>
          </a:prstGeom>
          <a:solidFill>
            <a:srgbClr val="EC748C"/>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4" name="AutoShape 3"/>
          <p:cNvSpPr/>
          <p:nvPr/>
        </p:nvSpPr>
        <p:spPr>
          <a:xfrm rot="-5400000">
            <a:off x="8100820" y="1942029"/>
            <a:ext cx="304592" cy="16506232"/>
          </a:xfrm>
          <a:prstGeom prst="rect">
            <a:avLst/>
          </a:prstGeom>
          <a:solidFill>
            <a:srgbClr val="F8DB31"/>
          </a:solidFill>
        </p:spPr>
      </p:sp>
      <p:sp>
        <p:nvSpPr>
          <p:cNvPr id="5" name="AutoShape 4"/>
          <p:cNvSpPr/>
          <p:nvPr/>
        </p:nvSpPr>
        <p:spPr>
          <a:xfrm rot="-5400000">
            <a:off x="8142284" y="1445320"/>
            <a:ext cx="221664" cy="16506232"/>
          </a:xfrm>
          <a:prstGeom prst="rect">
            <a:avLst/>
          </a:prstGeom>
          <a:solidFill>
            <a:srgbClr val="9DD91A"/>
          </a:solidFill>
        </p:spPr>
      </p:sp>
      <p:sp>
        <p:nvSpPr>
          <p:cNvPr id="6" name="AutoShape 5"/>
          <p:cNvSpPr/>
          <p:nvPr/>
        </p:nvSpPr>
        <p:spPr>
          <a:xfrm rot="-5400000">
            <a:off x="8139082" y="1194159"/>
            <a:ext cx="228067" cy="16506232"/>
          </a:xfrm>
          <a:prstGeom prst="rect">
            <a:avLst/>
          </a:prstGeom>
          <a:solidFill>
            <a:srgbClr val="EC748C"/>
          </a:solidFill>
        </p:spPr>
      </p:sp>
      <p:sp>
        <p:nvSpPr>
          <p:cNvPr id="7" name="AutoShape 6"/>
          <p:cNvSpPr/>
          <p:nvPr/>
        </p:nvSpPr>
        <p:spPr>
          <a:xfrm rot="-5400000">
            <a:off x="8127759" y="1664375"/>
            <a:ext cx="250716" cy="16506232"/>
          </a:xfrm>
          <a:prstGeom prst="rect">
            <a:avLst/>
          </a:prstGeom>
          <a:solidFill>
            <a:srgbClr val="5BC6D0"/>
          </a:solidFill>
        </p:spPr>
      </p:sp>
      <p:pic>
        <p:nvPicPr>
          <p:cNvPr id="8"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0" name="CuadroTexto 9"/>
          <p:cNvSpPr txBox="1"/>
          <p:nvPr/>
        </p:nvSpPr>
        <p:spPr>
          <a:xfrm>
            <a:off x="152400" y="8877300"/>
            <a:ext cx="1266693" cy="369332"/>
          </a:xfrm>
          <a:prstGeom prst="rect">
            <a:avLst/>
          </a:prstGeom>
          <a:noFill/>
        </p:spPr>
        <p:txBody>
          <a:bodyPr wrap="none" rtlCol="0">
            <a:spAutoFit/>
          </a:bodyPr>
          <a:lstStyle/>
          <a:p>
            <a:r>
              <a:rPr lang="es-CO" dirty="0"/>
              <a:t>Base: 1.817</a:t>
            </a:r>
          </a:p>
        </p:txBody>
      </p:sp>
      <p:cxnSp>
        <p:nvCxnSpPr>
          <p:cNvPr id="11" name="Conector recto 10">
            <a:extLst>
              <a:ext uri="{FF2B5EF4-FFF2-40B4-BE49-F238E27FC236}">
                <a16:creationId xmlns:a16="http://schemas.microsoft.com/office/drawing/2014/main" id="{313AE0AB-A7DB-4014-A510-00C500B47D6E}"/>
              </a:ext>
            </a:extLst>
          </p:cNvPr>
          <p:cNvCxnSpPr>
            <a:cxnSpLocks/>
          </p:cNvCxnSpPr>
          <p:nvPr/>
        </p:nvCxnSpPr>
        <p:spPr>
          <a:xfrm flipV="1">
            <a:off x="0" y="6965474"/>
            <a:ext cx="18364200" cy="4542"/>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9AEC3839-1A54-4DAC-85F1-6C3C079B1507}"/>
              </a:ext>
            </a:extLst>
          </p:cNvPr>
          <p:cNvGrpSpPr/>
          <p:nvPr/>
        </p:nvGrpSpPr>
        <p:grpSpPr>
          <a:xfrm>
            <a:off x="1419093" y="5170543"/>
            <a:ext cx="13271618" cy="4087758"/>
            <a:chOff x="3278548" y="3682354"/>
            <a:chExt cx="11093773" cy="4384790"/>
          </a:xfrm>
        </p:grpSpPr>
        <p:grpSp>
          <p:nvGrpSpPr>
            <p:cNvPr id="20" name="Grupo 19">
              <a:extLst>
                <a:ext uri="{FF2B5EF4-FFF2-40B4-BE49-F238E27FC236}">
                  <a16:creationId xmlns:a16="http://schemas.microsoft.com/office/drawing/2014/main" id="{B6F4B28A-3696-40A0-86B8-026F362D21A4}"/>
                </a:ext>
              </a:extLst>
            </p:cNvPr>
            <p:cNvGrpSpPr/>
            <p:nvPr/>
          </p:nvGrpSpPr>
          <p:grpSpPr>
            <a:xfrm>
              <a:off x="4743550" y="3682354"/>
              <a:ext cx="7345524" cy="2014416"/>
              <a:chOff x="4743550" y="3682354"/>
              <a:chExt cx="7345524" cy="2014416"/>
            </a:xfrm>
          </p:grpSpPr>
          <p:pic>
            <p:nvPicPr>
              <p:cNvPr id="13" name="Imagen 1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43550" y="3815064"/>
                <a:ext cx="1752212" cy="1752212"/>
              </a:xfrm>
              <a:prstGeom prst="rect">
                <a:avLst/>
              </a:prstGeom>
            </p:spPr>
          </p:pic>
          <p:pic>
            <p:nvPicPr>
              <p:cNvPr id="14" name="Imagen 13"/>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82467" y="3682354"/>
                <a:ext cx="2014416" cy="2014416"/>
              </a:xfrm>
              <a:prstGeom prst="rect">
                <a:avLst/>
              </a:prstGeom>
            </p:spPr>
          </p:pic>
          <p:pic>
            <p:nvPicPr>
              <p:cNvPr id="18" name="Imagen 17"/>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460299" y="3799185"/>
                <a:ext cx="1628775" cy="1628775"/>
              </a:xfrm>
              <a:prstGeom prst="rect">
                <a:avLst/>
              </a:prstGeom>
            </p:spPr>
          </p:pic>
        </p:grpSp>
        <p:grpSp>
          <p:nvGrpSpPr>
            <p:cNvPr id="17" name="Grupo 16">
              <a:extLst>
                <a:ext uri="{FF2B5EF4-FFF2-40B4-BE49-F238E27FC236}">
                  <a16:creationId xmlns:a16="http://schemas.microsoft.com/office/drawing/2014/main" id="{602B991B-50F0-4568-9FEC-E7802C27B3C0}"/>
                </a:ext>
              </a:extLst>
            </p:cNvPr>
            <p:cNvGrpSpPr/>
            <p:nvPr/>
          </p:nvGrpSpPr>
          <p:grpSpPr>
            <a:xfrm>
              <a:off x="3278548" y="5610572"/>
              <a:ext cx="11093773" cy="2456572"/>
              <a:chOff x="3242295" y="5526690"/>
              <a:chExt cx="11093773" cy="2456572"/>
            </a:xfrm>
          </p:grpSpPr>
          <p:sp>
            <p:nvSpPr>
              <p:cNvPr id="25" name="CuadroTexto 24">
                <a:extLst>
                  <a:ext uri="{FF2B5EF4-FFF2-40B4-BE49-F238E27FC236}">
                    <a16:creationId xmlns:a16="http://schemas.microsoft.com/office/drawing/2014/main" id="{5BDE801B-6757-449A-9FBB-770CB8FC30A5}"/>
                  </a:ext>
                </a:extLst>
              </p:cNvPr>
              <p:cNvSpPr txBox="1"/>
              <p:nvPr/>
            </p:nvSpPr>
            <p:spPr>
              <a:xfrm>
                <a:off x="9958722" y="6312556"/>
                <a:ext cx="2559421" cy="369331"/>
              </a:xfrm>
              <a:prstGeom prst="rect">
                <a:avLst/>
              </a:prstGeom>
              <a:noFill/>
            </p:spPr>
            <p:txBody>
              <a:bodyPr wrap="square">
                <a:spAutoFit/>
              </a:bodyPr>
              <a:lstStyle/>
              <a:p>
                <a:pPr algn="ctr"/>
                <a:r>
                  <a:rPr lang="es-CO" dirty="0">
                    <a:latin typeface="Roboto Condensed" panose="020B0604020202020204" charset="0"/>
                    <a:ea typeface="Roboto Condensed" panose="020B0604020202020204" charset="0"/>
                    <a:cs typeface="Roboto Condensed" panose="020B0604020202020204" charset="0"/>
                  </a:rPr>
                  <a:t>ROM o gitano(a).</a:t>
                </a:r>
              </a:p>
            </p:txBody>
          </p:sp>
          <p:grpSp>
            <p:nvGrpSpPr>
              <p:cNvPr id="12" name="Grupo 11">
                <a:extLst>
                  <a:ext uri="{FF2B5EF4-FFF2-40B4-BE49-F238E27FC236}">
                    <a16:creationId xmlns:a16="http://schemas.microsoft.com/office/drawing/2014/main" id="{0FDFB7D7-EC9D-49A7-9523-812C9E05D840}"/>
                  </a:ext>
                </a:extLst>
              </p:cNvPr>
              <p:cNvGrpSpPr/>
              <p:nvPr/>
            </p:nvGrpSpPr>
            <p:grpSpPr>
              <a:xfrm>
                <a:off x="5097741" y="5526690"/>
                <a:ext cx="9238327" cy="599365"/>
                <a:chOff x="5097741" y="5526690"/>
                <a:chExt cx="9238327" cy="599365"/>
              </a:xfrm>
            </p:grpSpPr>
            <p:grpSp>
              <p:nvGrpSpPr>
                <p:cNvPr id="21" name="Grupo 20">
                  <a:extLst>
                    <a:ext uri="{FF2B5EF4-FFF2-40B4-BE49-F238E27FC236}">
                      <a16:creationId xmlns:a16="http://schemas.microsoft.com/office/drawing/2014/main" id="{4BF4518A-8A2C-4598-AE3B-966804ACA04F}"/>
                    </a:ext>
                  </a:extLst>
                </p:cNvPr>
                <p:cNvGrpSpPr/>
                <p:nvPr/>
              </p:nvGrpSpPr>
              <p:grpSpPr>
                <a:xfrm>
                  <a:off x="5097741" y="5526690"/>
                  <a:ext cx="6955059" cy="566316"/>
                  <a:chOff x="2422169" y="3657233"/>
                  <a:chExt cx="3582637" cy="307455"/>
                </a:xfrm>
              </p:grpSpPr>
              <p:sp>
                <p:nvSpPr>
                  <p:cNvPr id="27" name="CuadroTexto 26">
                    <a:extLst>
                      <a:ext uri="{FF2B5EF4-FFF2-40B4-BE49-F238E27FC236}">
                        <a16:creationId xmlns:a16="http://schemas.microsoft.com/office/drawing/2014/main" id="{554A00F1-970F-4BC6-B258-3A2D91A9680C}"/>
                      </a:ext>
                    </a:extLst>
                  </p:cNvPr>
                  <p:cNvSpPr txBox="1"/>
                  <p:nvPr/>
                </p:nvSpPr>
                <p:spPr>
                  <a:xfrm>
                    <a:off x="2422169" y="3657233"/>
                    <a:ext cx="500409" cy="30076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13%</a:t>
                    </a:r>
                  </a:p>
                </p:txBody>
              </p:sp>
              <p:sp>
                <p:nvSpPr>
                  <p:cNvPr id="28" name="CuadroTexto 27">
                    <a:extLst>
                      <a:ext uri="{FF2B5EF4-FFF2-40B4-BE49-F238E27FC236}">
                        <a16:creationId xmlns:a16="http://schemas.microsoft.com/office/drawing/2014/main" id="{A33C211C-972A-487D-BD0A-0C29AD0A511A}"/>
                      </a:ext>
                    </a:extLst>
                  </p:cNvPr>
                  <p:cNvSpPr txBox="1"/>
                  <p:nvPr/>
                </p:nvSpPr>
                <p:spPr>
                  <a:xfrm>
                    <a:off x="3986001" y="3657233"/>
                    <a:ext cx="500409" cy="30076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5%</a:t>
                    </a:r>
                  </a:p>
                </p:txBody>
              </p:sp>
              <p:sp>
                <p:nvSpPr>
                  <p:cNvPr id="32" name="CuadroTexto 31">
                    <a:extLst>
                      <a:ext uri="{FF2B5EF4-FFF2-40B4-BE49-F238E27FC236}">
                        <a16:creationId xmlns:a16="http://schemas.microsoft.com/office/drawing/2014/main" id="{D0F169DF-89E3-4EE4-9BA8-4B2B804B4BA5}"/>
                      </a:ext>
                    </a:extLst>
                  </p:cNvPr>
                  <p:cNvSpPr txBox="1"/>
                  <p:nvPr/>
                </p:nvSpPr>
                <p:spPr>
                  <a:xfrm>
                    <a:off x="5419063" y="3663921"/>
                    <a:ext cx="585743" cy="30076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0%</a:t>
                    </a:r>
                  </a:p>
                </p:txBody>
              </p:sp>
            </p:grpSp>
            <p:sp>
              <p:nvSpPr>
                <p:cNvPr id="33" name="CuadroTexto 32">
                  <a:extLst>
                    <a:ext uri="{FF2B5EF4-FFF2-40B4-BE49-F238E27FC236}">
                      <a16:creationId xmlns:a16="http://schemas.microsoft.com/office/drawing/2014/main" id="{D0F169DF-89E3-4EE4-9BA8-4B2B804B4BA5}"/>
                    </a:ext>
                  </a:extLst>
                </p:cNvPr>
                <p:cNvSpPr txBox="1"/>
                <p:nvPr/>
              </p:nvSpPr>
              <p:spPr>
                <a:xfrm>
                  <a:off x="13211894" y="5572056"/>
                  <a:ext cx="1124174" cy="553999"/>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82%</a:t>
                  </a:r>
                </a:p>
              </p:txBody>
            </p:sp>
          </p:grpSp>
          <p:sp>
            <p:nvSpPr>
              <p:cNvPr id="35" name="CuadroTexto 34"/>
              <p:cNvSpPr txBox="1"/>
              <p:nvPr/>
            </p:nvSpPr>
            <p:spPr>
              <a:xfrm>
                <a:off x="3242295" y="6398586"/>
                <a:ext cx="4203919" cy="1584676"/>
              </a:xfrm>
              <a:prstGeom prst="rect">
                <a:avLst/>
              </a:prstGeom>
              <a:noFill/>
            </p:spPr>
            <p:txBody>
              <a:bodyPr wrap="square" rtlCol="0">
                <a:spAutoFit/>
              </a:bodyPr>
              <a:lstStyle/>
              <a:p>
                <a:pPr algn="ctr"/>
                <a:r>
                  <a:rPr lang="es-CO" dirty="0">
                    <a:latin typeface="Roboto Condensed" panose="020B0604020202020204" charset="0"/>
                    <a:ea typeface="Roboto Condensed" panose="020B0604020202020204" charset="0"/>
                    <a:cs typeface="Roboto Condensed" panose="020B0604020202020204" charset="0"/>
                  </a:rPr>
                  <a:t>Negro(a) / Mulato(a) / Afrodescendiente / Afrocolombiano(a)</a:t>
                </a:r>
              </a:p>
              <a:p>
                <a:pPr algn="ctr"/>
                <a:r>
                  <a:rPr lang="es-ES" dirty="0">
                    <a:latin typeface="Roboto Condensed" panose="020B0604020202020204" charset="0"/>
                    <a:ea typeface="Roboto Condensed" panose="020B0604020202020204" charset="0"/>
                    <a:cs typeface="Roboto Condensed" panose="020B0604020202020204" charset="0"/>
                  </a:rPr>
                  <a:t>Raizal de San Andrés, </a:t>
                </a:r>
              </a:p>
              <a:p>
                <a:pPr algn="ctr"/>
                <a:r>
                  <a:rPr lang="es-ES" dirty="0">
                    <a:latin typeface="Roboto Condensed" panose="020B0604020202020204" charset="0"/>
                    <a:ea typeface="Roboto Condensed" panose="020B0604020202020204" charset="0"/>
                    <a:cs typeface="Roboto Condensed" panose="020B0604020202020204" charset="0"/>
                  </a:rPr>
                  <a:t>Providencia y Santa Catalina</a:t>
                </a:r>
                <a:r>
                  <a:rPr lang="es-ES" dirty="0"/>
                  <a:t>.</a:t>
                </a:r>
              </a:p>
              <a:p>
                <a:pPr algn="ctr"/>
                <a:r>
                  <a:rPr lang="es-CO" dirty="0" err="1">
                    <a:latin typeface="Roboto Condensed" panose="020B0604020202020204" charset="0"/>
                    <a:ea typeface="Roboto Condensed" panose="020B0604020202020204" charset="0"/>
                    <a:cs typeface="Roboto Condensed" panose="020B0604020202020204" charset="0"/>
                  </a:rPr>
                  <a:t>Palenquero</a:t>
                </a:r>
                <a:r>
                  <a:rPr lang="es-CO" dirty="0">
                    <a:latin typeface="Roboto Condensed" panose="020B0604020202020204" charset="0"/>
                    <a:ea typeface="Roboto Condensed" panose="020B0604020202020204" charset="0"/>
                    <a:cs typeface="Roboto Condensed" panose="020B0604020202020204" charset="0"/>
                  </a:rPr>
                  <a:t>(a)</a:t>
                </a:r>
              </a:p>
            </p:txBody>
          </p:sp>
          <p:sp>
            <p:nvSpPr>
              <p:cNvPr id="36" name="CuadroTexto 35"/>
              <p:cNvSpPr txBox="1"/>
              <p:nvPr/>
            </p:nvSpPr>
            <p:spPr>
              <a:xfrm>
                <a:off x="7930504" y="6347606"/>
                <a:ext cx="993862" cy="369332"/>
              </a:xfrm>
              <a:prstGeom prst="rect">
                <a:avLst/>
              </a:prstGeom>
              <a:noFill/>
            </p:spPr>
            <p:txBody>
              <a:bodyPr wrap="none" rtlCol="0">
                <a:spAutoFit/>
              </a:bodyPr>
              <a:lstStyle/>
              <a:p>
                <a:r>
                  <a:rPr lang="es-CO" dirty="0">
                    <a:latin typeface="Roboto Condensed" panose="020B0604020202020204" charset="0"/>
                    <a:ea typeface="Roboto Condensed" panose="020B0604020202020204" charset="0"/>
                    <a:cs typeface="Roboto Condensed" panose="020B0604020202020204" charset="0"/>
                  </a:rPr>
                  <a:t>Indígena</a:t>
                </a:r>
              </a:p>
            </p:txBody>
          </p:sp>
          <p:sp>
            <p:nvSpPr>
              <p:cNvPr id="40" name="Rectángulo 39"/>
              <p:cNvSpPr/>
              <p:nvPr/>
            </p:nvSpPr>
            <p:spPr>
              <a:xfrm>
                <a:off x="13211894" y="6272634"/>
                <a:ext cx="946093" cy="369332"/>
              </a:xfrm>
              <a:prstGeom prst="rect">
                <a:avLst/>
              </a:prstGeom>
            </p:spPr>
            <p:txBody>
              <a:bodyPr wrap="none">
                <a:spAutoFit/>
              </a:bodyPr>
              <a:lstStyle/>
              <a:p>
                <a:r>
                  <a:rPr lang="es-CO" dirty="0">
                    <a:latin typeface="Roboto Condensed" panose="020B0604020202020204" charset="0"/>
                    <a:ea typeface="Roboto Condensed" panose="020B0604020202020204" charset="0"/>
                    <a:cs typeface="Roboto Condensed" panose="020B0604020202020204" charset="0"/>
                  </a:rPr>
                  <a:t>Ninguno</a:t>
                </a:r>
              </a:p>
            </p:txBody>
          </p:sp>
        </p:grpSp>
      </p:grpSp>
      <p:sp>
        <p:nvSpPr>
          <p:cNvPr id="41" name="Rectángulo 40"/>
          <p:cNvSpPr/>
          <p:nvPr/>
        </p:nvSpPr>
        <p:spPr>
          <a:xfrm>
            <a:off x="6238416" y="4434741"/>
            <a:ext cx="5887368" cy="461665"/>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Reconocimiento étnico</a:t>
            </a:r>
          </a:p>
        </p:txBody>
      </p:sp>
      <p:pic>
        <p:nvPicPr>
          <p:cNvPr id="2" name="Imagen 1"/>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backgroundRemoval t="0" b="100000" l="109" r="100000"/>
                    </a14:imgEffect>
                  </a14:imgLayer>
                </a14:imgProps>
              </a:ext>
              <a:ext uri="{28A0092B-C50C-407E-A947-70E740481C1C}">
                <a14:useLocalDpi xmlns:a14="http://schemas.microsoft.com/office/drawing/2010/main" val="0"/>
              </a:ext>
            </a:extLst>
          </a:blip>
          <a:stretch>
            <a:fillRect/>
          </a:stretch>
        </p:blipFill>
        <p:spPr>
          <a:xfrm>
            <a:off x="12689510" y="5632626"/>
            <a:ext cx="2055318" cy="1143829"/>
          </a:xfrm>
          <a:prstGeom prst="rect">
            <a:avLst/>
          </a:prstGeom>
        </p:spPr>
      </p:pic>
      <p:graphicFrame>
        <p:nvGraphicFramePr>
          <p:cNvPr id="29" name="Gráfico 28"/>
          <p:cNvGraphicFramePr>
            <a:graphicFrameLocks/>
          </p:cNvGraphicFramePr>
          <p:nvPr>
            <p:extLst>
              <p:ext uri="{D42A27DB-BD31-4B8C-83A1-F6EECF244321}">
                <p14:modId xmlns:p14="http://schemas.microsoft.com/office/powerpoint/2010/main" val="385530634"/>
              </p:ext>
            </p:extLst>
          </p:nvPr>
        </p:nvGraphicFramePr>
        <p:xfrm>
          <a:off x="5017626" y="813947"/>
          <a:ext cx="8328947" cy="301234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5088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141" y="3295783"/>
            <a:ext cx="14017164" cy="3695435"/>
          </a:xfrm>
          <a:prstGeom prst="rect">
            <a:avLst/>
          </a:prstGeom>
        </p:spPr>
      </p:pic>
      <p:sp>
        <p:nvSpPr>
          <p:cNvPr id="3" name="TextBox 3"/>
          <p:cNvSpPr txBox="1"/>
          <p:nvPr/>
        </p:nvSpPr>
        <p:spPr>
          <a:xfrm>
            <a:off x="1371600" y="3771900"/>
            <a:ext cx="12268200" cy="2923877"/>
          </a:xfrm>
          <a:prstGeom prst="rect">
            <a:avLst/>
          </a:prstGeom>
        </p:spPr>
        <p:txBody>
          <a:bodyPr wrap="square" lIns="0" tIns="0" rIns="0" bIns="0" rtlCol="0" anchor="t">
            <a:spAutoFit/>
          </a:bodyPr>
          <a:lstStyle/>
          <a:p>
            <a:pPr>
              <a:lnSpc>
                <a:spcPts val="11438"/>
              </a:lnSpc>
            </a:pPr>
            <a:r>
              <a:rPr lang="en-US" sz="10998" dirty="0" err="1">
                <a:solidFill>
                  <a:srgbClr val="0A0A0A"/>
                </a:solidFill>
                <a:latin typeface="Roboto Condensed Bold"/>
              </a:rPr>
              <a:t>Módulo</a:t>
            </a:r>
            <a:r>
              <a:rPr lang="en-US" sz="10998" dirty="0">
                <a:solidFill>
                  <a:srgbClr val="0A0A0A"/>
                </a:solidFill>
                <a:latin typeface="Roboto Condensed Bold"/>
              </a:rPr>
              <a:t> 2</a:t>
            </a:r>
          </a:p>
          <a:p>
            <a:pPr>
              <a:lnSpc>
                <a:spcPts val="11438"/>
              </a:lnSpc>
            </a:pPr>
            <a:r>
              <a:rPr lang="en-US" sz="7200" dirty="0" err="1">
                <a:solidFill>
                  <a:srgbClr val="0A0A0A"/>
                </a:solidFill>
                <a:latin typeface="Roboto Condensed Bold"/>
              </a:rPr>
              <a:t>Reconocimiento</a:t>
            </a:r>
            <a:r>
              <a:rPr lang="en-US" sz="7200" dirty="0">
                <a:solidFill>
                  <a:srgbClr val="0A0A0A"/>
                </a:solidFill>
                <a:latin typeface="Roboto Condensed Bold"/>
              </a:rPr>
              <a:t> de la </a:t>
            </a:r>
            <a:r>
              <a:rPr lang="en-US" sz="7200" dirty="0" err="1">
                <a:solidFill>
                  <a:srgbClr val="0A0A0A"/>
                </a:solidFill>
                <a:latin typeface="Roboto Condensed Bold"/>
              </a:rPr>
              <a:t>naturaleza</a:t>
            </a:r>
            <a:endParaRPr lang="en-US" sz="7200" dirty="0">
              <a:solidFill>
                <a:srgbClr val="0A0A0A"/>
              </a:solidFill>
              <a:latin typeface="Roboto Condensed Bold"/>
            </a:endParaRPr>
          </a:p>
        </p:txBody>
      </p:sp>
      <p:pic>
        <p:nvPicPr>
          <p:cNvPr id="4" name="Picture 4"/>
          <p:cNvPicPr>
            <a:picLocks noChangeAspect="1"/>
          </p:cNvPicPr>
          <p:nvPr/>
        </p:nvPicPr>
        <p:blipFill>
          <a:blip r:embed="rId4"/>
          <a:srcRect/>
          <a:stretch>
            <a:fillRect/>
          </a:stretch>
        </p:blipFill>
        <p:spPr>
          <a:xfrm>
            <a:off x="189141" y="9258301"/>
            <a:ext cx="1305449" cy="887881"/>
          </a:xfrm>
          <a:prstGeom prst="rect">
            <a:avLst/>
          </a:prstGeom>
        </p:spPr>
      </p:pic>
      <p:sp>
        <p:nvSpPr>
          <p:cNvPr id="5" name="AutoShape 5"/>
          <p:cNvSpPr/>
          <p:nvPr/>
        </p:nvSpPr>
        <p:spPr>
          <a:xfrm>
            <a:off x="16804036" y="0"/>
            <a:ext cx="1483965" cy="10515600"/>
          </a:xfrm>
          <a:prstGeom prst="rect">
            <a:avLst/>
          </a:prstGeom>
          <a:solidFill>
            <a:srgbClr val="5BC6D0"/>
          </a:solidFill>
        </p:spPr>
      </p:sp>
      <p:pic>
        <p:nvPicPr>
          <p:cNvPr id="6" name="Picture 6"/>
          <p:cNvPicPr>
            <a:picLocks noChangeAspect="1"/>
          </p:cNvPicPr>
          <p:nvPr/>
        </p:nvPicPr>
        <p:blipFill>
          <a:blip r:embed="rId4"/>
          <a:srcRect/>
          <a:stretch>
            <a:fillRect/>
          </a:stretch>
        </p:blipFill>
        <p:spPr>
          <a:xfrm>
            <a:off x="16893294" y="9258301"/>
            <a:ext cx="1305449" cy="8878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3" name="CuadroTexto 12"/>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26" name="Rectángulo 25"/>
          <p:cNvSpPr/>
          <p:nvPr/>
        </p:nvSpPr>
        <p:spPr>
          <a:xfrm>
            <a:off x="2066729" y="2030753"/>
            <a:ext cx="6939409" cy="683264"/>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b="1" dirty="0">
                <a:solidFill>
                  <a:schemeClr val="tx1">
                    <a:lumMod val="95000"/>
                    <a:lumOff val="5000"/>
                  </a:schemeClr>
                </a:solidFill>
                <a:latin typeface="Roboto Condensed" panose="02000000000000000000" pitchFamily="2" charset="0"/>
                <a:ea typeface="Roboto Condensed" panose="02000000000000000000" pitchFamily="2" charset="0"/>
              </a:rPr>
              <a:t>¿Cuáles son los tres principales problemas de carácter </a:t>
            </a:r>
          </a:p>
          <a:p>
            <a:pPr algn="ctr">
              <a:defRPr sz="1920" b="1" i="0" u="none" strike="noStrike" kern="1200" spc="0" baseline="0">
                <a:solidFill>
                  <a:prstClr val="black">
                    <a:lumMod val="65000"/>
                    <a:lumOff val="35000"/>
                  </a:prstClr>
                </a:solidFill>
                <a:latin typeface="+mn-lt"/>
                <a:ea typeface="+mn-ea"/>
                <a:cs typeface="+mn-cs"/>
              </a:defRPr>
            </a:pPr>
            <a:r>
              <a:rPr lang="es-CO" b="1" dirty="0">
                <a:solidFill>
                  <a:schemeClr val="tx1">
                    <a:lumMod val="95000"/>
                    <a:lumOff val="5000"/>
                  </a:schemeClr>
                </a:solidFill>
                <a:latin typeface="Roboto Condensed" panose="02000000000000000000" pitchFamily="2" charset="0"/>
                <a:ea typeface="Roboto Condensed" panose="02000000000000000000" pitchFamily="2" charset="0"/>
              </a:rPr>
              <a:t>ambiental que lo afecta a Usted?</a:t>
            </a:r>
          </a:p>
        </p:txBody>
      </p:sp>
      <p:grpSp>
        <p:nvGrpSpPr>
          <p:cNvPr id="15" name="Grupo 14">
            <a:extLst>
              <a:ext uri="{FF2B5EF4-FFF2-40B4-BE49-F238E27FC236}">
                <a16:creationId xmlns:a16="http://schemas.microsoft.com/office/drawing/2014/main" id="{E8D55585-ACDE-45C9-9120-72FD5BF8E235}"/>
              </a:ext>
            </a:extLst>
          </p:cNvPr>
          <p:cNvGrpSpPr/>
          <p:nvPr/>
        </p:nvGrpSpPr>
        <p:grpSpPr>
          <a:xfrm>
            <a:off x="891280" y="3046908"/>
            <a:ext cx="10614920" cy="5144592"/>
            <a:chOff x="895276" y="4044445"/>
            <a:chExt cx="10614920" cy="5144592"/>
          </a:xfrm>
        </p:grpSpPr>
        <p:grpSp>
          <p:nvGrpSpPr>
            <p:cNvPr id="27" name="Grupo 26">
              <a:extLst>
                <a:ext uri="{FF2B5EF4-FFF2-40B4-BE49-F238E27FC236}">
                  <a16:creationId xmlns:a16="http://schemas.microsoft.com/office/drawing/2014/main" id="{B4C16B51-CF46-44C6-BEF9-AF78224ED209}"/>
                </a:ext>
              </a:extLst>
            </p:cNvPr>
            <p:cNvGrpSpPr/>
            <p:nvPr/>
          </p:nvGrpSpPr>
          <p:grpSpPr>
            <a:xfrm>
              <a:off x="895276" y="4044445"/>
              <a:ext cx="8303714" cy="5144592"/>
              <a:chOff x="6587201" y="1531301"/>
              <a:chExt cx="4626731" cy="5251095"/>
            </a:xfrm>
          </p:grpSpPr>
          <p:grpSp>
            <p:nvGrpSpPr>
              <p:cNvPr id="28" name="Grupo 27">
                <a:extLst>
                  <a:ext uri="{FF2B5EF4-FFF2-40B4-BE49-F238E27FC236}">
                    <a16:creationId xmlns:a16="http://schemas.microsoft.com/office/drawing/2014/main" id="{2D88C1DE-C531-4EB8-AF4B-B4BFFE082CE3}"/>
                  </a:ext>
                </a:extLst>
              </p:cNvPr>
              <p:cNvGrpSpPr/>
              <p:nvPr/>
            </p:nvGrpSpPr>
            <p:grpSpPr>
              <a:xfrm>
                <a:off x="6587201" y="1531301"/>
                <a:ext cx="4626731" cy="5251095"/>
                <a:chOff x="6587201" y="1618133"/>
                <a:chExt cx="4626731" cy="5251095"/>
              </a:xfrm>
            </p:grpSpPr>
            <p:graphicFrame>
              <p:nvGraphicFramePr>
                <p:cNvPr id="30" name="Chart 6">
                  <a:extLst>
                    <a:ext uri="{FF2B5EF4-FFF2-40B4-BE49-F238E27FC236}">
                      <a16:creationId xmlns:a16="http://schemas.microsoft.com/office/drawing/2014/main" id="{DC5D1951-2AD5-4B00-B66B-6E2FFFDA69ED}"/>
                    </a:ext>
                  </a:extLst>
                </p:cNvPr>
                <p:cNvGraphicFramePr/>
                <p:nvPr>
                  <p:extLst>
                    <p:ext uri="{D42A27DB-BD31-4B8C-83A1-F6EECF244321}">
                      <p14:modId xmlns:p14="http://schemas.microsoft.com/office/powerpoint/2010/main" val="1327346211"/>
                    </p:ext>
                  </p:extLst>
                </p:nvPr>
              </p:nvGraphicFramePr>
              <p:xfrm>
                <a:off x="6587201" y="1618133"/>
                <a:ext cx="4626731" cy="5251095"/>
              </p:xfrm>
              <a:graphic>
                <a:graphicData uri="http://schemas.openxmlformats.org/drawingml/2006/chart">
                  <c:chart xmlns:c="http://schemas.openxmlformats.org/drawingml/2006/chart" xmlns:r="http://schemas.openxmlformats.org/officeDocument/2006/relationships" r:id="rId4"/>
                </a:graphicData>
              </a:graphic>
            </p:graphicFrame>
            <p:sp>
              <p:nvSpPr>
                <p:cNvPr id="31" name="CuadroTexto 43">
                  <a:extLst>
                    <a:ext uri="{FF2B5EF4-FFF2-40B4-BE49-F238E27FC236}">
                      <a16:creationId xmlns:a16="http://schemas.microsoft.com/office/drawing/2014/main" id="{69CCE420-01C2-4680-B282-87B79A8E46A5}"/>
                    </a:ext>
                  </a:extLst>
                </p:cNvPr>
                <p:cNvSpPr txBox="1"/>
                <p:nvPr/>
              </p:nvSpPr>
              <p:spPr>
                <a:xfrm>
                  <a:off x="9784413" y="2370043"/>
                  <a:ext cx="661887" cy="37697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800" b="1" dirty="0">
                      <a:latin typeface="Roboto Condensed" panose="02000000000000000000" pitchFamily="2" charset="0"/>
                      <a:ea typeface="Roboto Condensed" panose="02000000000000000000" pitchFamily="2" charset="0"/>
                    </a:rPr>
                    <a:t>57%</a:t>
                  </a:r>
                </a:p>
              </p:txBody>
            </p:sp>
            <p:sp>
              <p:nvSpPr>
                <p:cNvPr id="32" name="CuadroTexto 43">
                  <a:extLst>
                    <a:ext uri="{FF2B5EF4-FFF2-40B4-BE49-F238E27FC236}">
                      <a16:creationId xmlns:a16="http://schemas.microsoft.com/office/drawing/2014/main" id="{12D86D39-489C-47BD-B976-211BCDF178AD}"/>
                    </a:ext>
                  </a:extLst>
                </p:cNvPr>
                <p:cNvSpPr txBox="1"/>
                <p:nvPr/>
              </p:nvSpPr>
              <p:spPr>
                <a:xfrm>
                  <a:off x="8647556" y="5092255"/>
                  <a:ext cx="661887" cy="37697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800" b="1" dirty="0">
                      <a:latin typeface="Roboto Condensed" panose="02000000000000000000" pitchFamily="2" charset="0"/>
                      <a:ea typeface="Roboto Condensed" panose="02000000000000000000" pitchFamily="2" charset="0"/>
                    </a:rPr>
                    <a:t>14%</a:t>
                  </a:r>
                </a:p>
              </p:txBody>
            </p:sp>
            <p:sp>
              <p:nvSpPr>
                <p:cNvPr id="33" name="CuadroTexto 43">
                  <a:extLst>
                    <a:ext uri="{FF2B5EF4-FFF2-40B4-BE49-F238E27FC236}">
                      <a16:creationId xmlns:a16="http://schemas.microsoft.com/office/drawing/2014/main" id="{559D3CA7-8234-4E1C-8C86-661EBE17F3B3}"/>
                    </a:ext>
                  </a:extLst>
                </p:cNvPr>
                <p:cNvSpPr txBox="1"/>
                <p:nvPr/>
              </p:nvSpPr>
              <p:spPr>
                <a:xfrm>
                  <a:off x="8585634" y="5624788"/>
                  <a:ext cx="661887" cy="37697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800" b="1" dirty="0">
                      <a:latin typeface="Roboto Condensed" panose="02000000000000000000" pitchFamily="2" charset="0"/>
                      <a:ea typeface="Roboto Condensed" panose="02000000000000000000" pitchFamily="2" charset="0"/>
                    </a:rPr>
                    <a:t>11%</a:t>
                  </a:r>
                </a:p>
              </p:txBody>
            </p:sp>
          </p:grpSp>
          <p:sp>
            <p:nvSpPr>
              <p:cNvPr id="29" name="CuadroTexto 43">
                <a:extLst>
                  <a:ext uri="{FF2B5EF4-FFF2-40B4-BE49-F238E27FC236}">
                    <a16:creationId xmlns:a16="http://schemas.microsoft.com/office/drawing/2014/main" id="{A4841A71-004E-42B6-B388-CE4E195CBB6A}"/>
                  </a:ext>
                </a:extLst>
              </p:cNvPr>
              <p:cNvSpPr txBox="1"/>
              <p:nvPr/>
            </p:nvSpPr>
            <p:spPr>
              <a:xfrm>
                <a:off x="9898904" y="1704370"/>
                <a:ext cx="661887" cy="376978"/>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800" b="1" dirty="0">
                    <a:latin typeface="Roboto Condensed" panose="02000000000000000000" pitchFamily="2" charset="0"/>
                    <a:ea typeface="Roboto Condensed" panose="02000000000000000000" pitchFamily="2" charset="0"/>
                  </a:rPr>
                  <a:t>60%</a:t>
                </a:r>
              </a:p>
            </p:txBody>
          </p:sp>
        </p:grpSp>
        <p:sp>
          <p:nvSpPr>
            <p:cNvPr id="34" name="Rectángulo 33"/>
            <p:cNvSpPr/>
            <p:nvPr/>
          </p:nvSpPr>
          <p:spPr>
            <a:xfrm>
              <a:off x="5780957" y="5302837"/>
              <a:ext cx="566181" cy="369332"/>
            </a:xfrm>
            <a:prstGeom prst="rect">
              <a:avLst/>
            </a:prstGeom>
          </p:spPr>
          <p:txBody>
            <a:bodyPr wrap="none">
              <a:spAutoFit/>
            </a:bodyPr>
            <a:lstStyle/>
            <a:p>
              <a:r>
                <a:rPr lang="es-CO" b="1" dirty="0">
                  <a:latin typeface="Roboto Condensed" panose="02000000000000000000" pitchFamily="2" charset="0"/>
                  <a:ea typeface="Roboto Condensed" panose="02000000000000000000" pitchFamily="2" charset="0"/>
                </a:rPr>
                <a:t>36%</a:t>
              </a:r>
            </a:p>
          </p:txBody>
        </p:sp>
        <p:sp>
          <p:nvSpPr>
            <p:cNvPr id="35" name="Rectángulo 34"/>
            <p:cNvSpPr/>
            <p:nvPr/>
          </p:nvSpPr>
          <p:spPr>
            <a:xfrm>
              <a:off x="5405242" y="5816501"/>
              <a:ext cx="566181" cy="369332"/>
            </a:xfrm>
            <a:prstGeom prst="rect">
              <a:avLst/>
            </a:prstGeom>
          </p:spPr>
          <p:txBody>
            <a:bodyPr wrap="none">
              <a:spAutoFit/>
            </a:bodyPr>
            <a:lstStyle/>
            <a:p>
              <a:r>
                <a:rPr lang="es-CO" b="1" dirty="0">
                  <a:latin typeface="Roboto Condensed" panose="02000000000000000000" pitchFamily="2" charset="0"/>
                  <a:ea typeface="Roboto Condensed" panose="02000000000000000000" pitchFamily="2" charset="0"/>
                </a:rPr>
                <a:t>30%</a:t>
              </a:r>
            </a:p>
          </p:txBody>
        </p:sp>
        <p:sp>
          <p:nvSpPr>
            <p:cNvPr id="36" name="Rectángulo 35"/>
            <p:cNvSpPr/>
            <p:nvPr/>
          </p:nvSpPr>
          <p:spPr>
            <a:xfrm>
              <a:off x="5228271" y="6369637"/>
              <a:ext cx="6281925" cy="369332"/>
            </a:xfrm>
            <a:prstGeom prst="rect">
              <a:avLst/>
            </a:prstGeom>
          </p:spPr>
          <p:txBody>
            <a:bodyPr wrap="square">
              <a:spAutoFit/>
            </a:bodyPr>
            <a:lstStyle/>
            <a:p>
              <a:r>
                <a:rPr lang="es-CO" b="1" dirty="0">
                  <a:latin typeface="Roboto Condensed" panose="02000000000000000000" pitchFamily="2" charset="0"/>
                  <a:ea typeface="Roboto Condensed" panose="02000000000000000000" pitchFamily="2" charset="0"/>
                </a:rPr>
                <a:t>28%</a:t>
              </a:r>
            </a:p>
          </p:txBody>
        </p:sp>
        <p:sp>
          <p:nvSpPr>
            <p:cNvPr id="37" name="Rectángulo 36"/>
            <p:cNvSpPr/>
            <p:nvPr/>
          </p:nvSpPr>
          <p:spPr>
            <a:xfrm>
              <a:off x="4009071" y="8591105"/>
              <a:ext cx="449162" cy="369332"/>
            </a:xfrm>
            <a:prstGeom prst="rect">
              <a:avLst/>
            </a:prstGeom>
          </p:spPr>
          <p:txBody>
            <a:bodyPr wrap="none">
              <a:spAutoFit/>
            </a:bodyPr>
            <a:lstStyle/>
            <a:p>
              <a:r>
                <a:rPr lang="es-CO" b="1" dirty="0">
                  <a:latin typeface="Roboto Condensed" panose="02000000000000000000" pitchFamily="2" charset="0"/>
                  <a:ea typeface="Roboto Condensed" panose="02000000000000000000" pitchFamily="2" charset="0"/>
                </a:rPr>
                <a:t>2%</a:t>
              </a:r>
            </a:p>
          </p:txBody>
        </p:sp>
        <p:sp>
          <p:nvSpPr>
            <p:cNvPr id="38" name="Rectángulo 37"/>
            <p:cNvSpPr/>
            <p:nvPr/>
          </p:nvSpPr>
          <p:spPr>
            <a:xfrm>
              <a:off x="4998371" y="6914705"/>
              <a:ext cx="566181" cy="369332"/>
            </a:xfrm>
            <a:prstGeom prst="rect">
              <a:avLst/>
            </a:prstGeom>
          </p:spPr>
          <p:txBody>
            <a:bodyPr wrap="none">
              <a:spAutoFit/>
            </a:bodyPr>
            <a:lstStyle/>
            <a:p>
              <a:r>
                <a:rPr lang="es-CO" b="1" dirty="0">
                  <a:latin typeface="Roboto Condensed" panose="02000000000000000000" pitchFamily="2" charset="0"/>
                  <a:ea typeface="Roboto Condensed" panose="02000000000000000000" pitchFamily="2" charset="0"/>
                </a:rPr>
                <a:t>23%</a:t>
              </a:r>
            </a:p>
          </p:txBody>
        </p:sp>
      </p:grpSp>
      <p:grpSp>
        <p:nvGrpSpPr>
          <p:cNvPr id="22" name="Grupo 21">
            <a:extLst>
              <a:ext uri="{FF2B5EF4-FFF2-40B4-BE49-F238E27FC236}">
                <a16:creationId xmlns:a16="http://schemas.microsoft.com/office/drawing/2014/main" id="{0779FBF9-D09A-4411-9295-83969DE576AD}"/>
              </a:ext>
            </a:extLst>
          </p:cNvPr>
          <p:cNvGrpSpPr/>
          <p:nvPr/>
        </p:nvGrpSpPr>
        <p:grpSpPr>
          <a:xfrm>
            <a:off x="11017175" y="2159238"/>
            <a:ext cx="6235606" cy="7107672"/>
            <a:chOff x="11859619" y="2051251"/>
            <a:chExt cx="6235606" cy="7107672"/>
          </a:xfrm>
        </p:grpSpPr>
        <p:sp>
          <p:nvSpPr>
            <p:cNvPr id="25" name="CuadroTexto 24"/>
            <p:cNvSpPr txBox="1"/>
            <p:nvPr/>
          </p:nvSpPr>
          <p:spPr>
            <a:xfrm>
              <a:off x="11859619" y="8574148"/>
              <a:ext cx="5518105" cy="584775"/>
            </a:xfrm>
            <a:prstGeom prst="rect">
              <a:avLst/>
            </a:prstGeom>
            <a:noFill/>
          </p:spPr>
          <p:txBody>
            <a:bodyPr wrap="square" rtlCol="0">
              <a:spAutoFit/>
            </a:bodyPr>
            <a:lstStyle/>
            <a:p>
              <a:pPr algn="ctr"/>
              <a:r>
                <a:rPr lang="es-MX" sz="1600" dirty="0">
                  <a:latin typeface="Roboto Condensed" panose="02000000000000000000" pitchFamily="2" charset="0"/>
                  <a:ea typeface="Roboto Condensed" panose="02000000000000000000" pitchFamily="2" charset="0"/>
                </a:rPr>
                <a:t>Las respuestas se presentan en una escala de 100, donde 1 es la calificación más baja y 100 la más alta.</a:t>
              </a:r>
              <a:endParaRPr lang="es-CO" sz="1600" dirty="0">
                <a:latin typeface="Roboto Condensed" panose="02000000000000000000" pitchFamily="2" charset="0"/>
                <a:ea typeface="Roboto Condensed" panose="02000000000000000000" pitchFamily="2" charset="0"/>
              </a:endParaRPr>
            </a:p>
          </p:txBody>
        </p:sp>
        <p:grpSp>
          <p:nvGrpSpPr>
            <p:cNvPr id="21" name="Grupo 20">
              <a:extLst>
                <a:ext uri="{FF2B5EF4-FFF2-40B4-BE49-F238E27FC236}">
                  <a16:creationId xmlns:a16="http://schemas.microsoft.com/office/drawing/2014/main" id="{A0AE01CB-0E76-4570-911E-E2F4C723FF0E}"/>
                </a:ext>
              </a:extLst>
            </p:cNvPr>
            <p:cNvGrpSpPr/>
            <p:nvPr/>
          </p:nvGrpSpPr>
          <p:grpSpPr>
            <a:xfrm>
              <a:off x="13660751" y="2051251"/>
              <a:ext cx="4434474" cy="6133459"/>
              <a:chOff x="12649200" y="2034964"/>
              <a:chExt cx="4434474" cy="6133459"/>
            </a:xfrm>
          </p:grpSpPr>
          <p:grpSp>
            <p:nvGrpSpPr>
              <p:cNvPr id="19" name="Grupo 18">
                <a:extLst>
                  <a:ext uri="{FF2B5EF4-FFF2-40B4-BE49-F238E27FC236}">
                    <a16:creationId xmlns:a16="http://schemas.microsoft.com/office/drawing/2014/main" id="{E817BB04-EE16-469D-80B6-2D04F2BC0672}"/>
                  </a:ext>
                </a:extLst>
              </p:cNvPr>
              <p:cNvGrpSpPr/>
              <p:nvPr/>
            </p:nvGrpSpPr>
            <p:grpSpPr>
              <a:xfrm>
                <a:off x="12878533" y="2426678"/>
                <a:ext cx="3025041" cy="553997"/>
                <a:chOff x="12928303" y="1638394"/>
                <a:chExt cx="3025041" cy="553997"/>
              </a:xfrm>
            </p:grpSpPr>
            <p:sp>
              <p:nvSpPr>
                <p:cNvPr id="39" name="CuadroTexto 38">
                  <a:extLst>
                    <a:ext uri="{FF2B5EF4-FFF2-40B4-BE49-F238E27FC236}">
                      <a16:creationId xmlns:a16="http://schemas.microsoft.com/office/drawing/2014/main" id="{AC46FF72-86CA-4992-9FC4-D1EBBC0CE83E}"/>
                    </a:ext>
                  </a:extLst>
                </p:cNvPr>
                <p:cNvSpPr txBox="1"/>
                <p:nvPr/>
              </p:nvSpPr>
              <p:spPr>
                <a:xfrm>
                  <a:off x="12928303" y="1638394"/>
                  <a:ext cx="971457" cy="55399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71</a:t>
                  </a:r>
                </a:p>
              </p:txBody>
            </p:sp>
            <p:sp>
              <p:nvSpPr>
                <p:cNvPr id="40" name="CuadroTexto 39">
                  <a:extLst>
                    <a:ext uri="{FF2B5EF4-FFF2-40B4-BE49-F238E27FC236}">
                      <a16:creationId xmlns:a16="http://schemas.microsoft.com/office/drawing/2014/main" id="{816B6288-CABE-4990-948C-0EF3D1143096}"/>
                    </a:ext>
                  </a:extLst>
                </p:cNvPr>
                <p:cNvSpPr txBox="1"/>
                <p:nvPr/>
              </p:nvSpPr>
              <p:spPr>
                <a:xfrm>
                  <a:off x="13899760" y="1740657"/>
                  <a:ext cx="2053584" cy="369332"/>
                </a:xfrm>
                <a:prstGeom prst="rect">
                  <a:avLst/>
                </a:prstGeom>
                <a:noFill/>
              </p:spPr>
              <p:txBody>
                <a:bodyPr wrap="square" rtlCol="0">
                  <a:spAutoFit/>
                </a:bodyPr>
                <a:lstStyle/>
                <a:p>
                  <a:r>
                    <a:rPr lang="es-CO" dirty="0">
                      <a:latin typeface="Roboto Condensed" panose="020B0604020202020204" charset="0"/>
                      <a:ea typeface="Roboto Condensed" panose="020B0604020202020204" charset="0"/>
                      <a:cs typeface="Roboto Condensed" panose="020B0604020202020204" charset="0"/>
                    </a:rPr>
                    <a:t>Salud</a:t>
                  </a:r>
                </a:p>
              </p:txBody>
            </p:sp>
          </p:grpSp>
          <p:cxnSp>
            <p:nvCxnSpPr>
              <p:cNvPr id="41" name="Conector recto 40">
                <a:extLst>
                  <a:ext uri="{FF2B5EF4-FFF2-40B4-BE49-F238E27FC236}">
                    <a16:creationId xmlns:a16="http://schemas.microsoft.com/office/drawing/2014/main" id="{5322EC1E-D0D6-471F-B6AB-CF2BF8831648}"/>
                  </a:ext>
                </a:extLst>
              </p:cNvPr>
              <p:cNvCxnSpPr>
                <a:cxnSpLocks/>
              </p:cNvCxnSpPr>
              <p:nvPr/>
            </p:nvCxnSpPr>
            <p:spPr>
              <a:xfrm>
                <a:off x="12649200" y="2034964"/>
                <a:ext cx="0" cy="6133459"/>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0135D81-1ED8-4091-8D46-DC3975195A93}"/>
                  </a:ext>
                </a:extLst>
              </p:cNvPr>
              <p:cNvGrpSpPr/>
              <p:nvPr/>
            </p:nvGrpSpPr>
            <p:grpSpPr>
              <a:xfrm>
                <a:off x="12878533" y="3589852"/>
                <a:ext cx="3074811" cy="553997"/>
                <a:chOff x="12878533" y="2565118"/>
                <a:chExt cx="3074811" cy="553997"/>
              </a:xfrm>
            </p:grpSpPr>
            <p:sp>
              <p:nvSpPr>
                <p:cNvPr id="42" name="CuadroTexto 41">
                  <a:extLst>
                    <a:ext uri="{FF2B5EF4-FFF2-40B4-BE49-F238E27FC236}">
                      <a16:creationId xmlns:a16="http://schemas.microsoft.com/office/drawing/2014/main" id="{552A9B26-5C59-4A28-AC32-BBD9781AA652}"/>
                    </a:ext>
                  </a:extLst>
                </p:cNvPr>
                <p:cNvSpPr txBox="1"/>
                <p:nvPr/>
              </p:nvSpPr>
              <p:spPr>
                <a:xfrm>
                  <a:off x="12878533" y="2565118"/>
                  <a:ext cx="971457" cy="55399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71</a:t>
                  </a:r>
                </a:p>
              </p:txBody>
            </p:sp>
            <p:sp>
              <p:nvSpPr>
                <p:cNvPr id="43" name="CuadroTexto 42">
                  <a:extLst>
                    <a:ext uri="{FF2B5EF4-FFF2-40B4-BE49-F238E27FC236}">
                      <a16:creationId xmlns:a16="http://schemas.microsoft.com/office/drawing/2014/main" id="{C0CB51E1-00F5-4C87-921A-3F206AC00D6F}"/>
                    </a:ext>
                  </a:extLst>
                </p:cNvPr>
                <p:cNvSpPr txBox="1"/>
                <p:nvPr/>
              </p:nvSpPr>
              <p:spPr>
                <a:xfrm>
                  <a:off x="13899760" y="2683204"/>
                  <a:ext cx="2053584" cy="369332"/>
                </a:xfrm>
                <a:prstGeom prst="rect">
                  <a:avLst/>
                </a:prstGeom>
                <a:noFill/>
              </p:spPr>
              <p:txBody>
                <a:bodyPr wrap="square" rtlCol="0">
                  <a:spAutoFit/>
                </a:bodyPr>
                <a:lstStyle/>
                <a:p>
                  <a:r>
                    <a:rPr lang="es-CO" dirty="0">
                      <a:latin typeface="Roboto Condensed" panose="020B0604020202020204" charset="0"/>
                      <a:ea typeface="Roboto Condensed" panose="020B0604020202020204" charset="0"/>
                      <a:cs typeface="Roboto Condensed" panose="020B0604020202020204" charset="0"/>
                    </a:rPr>
                    <a:t>Educación</a:t>
                  </a:r>
                </a:p>
              </p:txBody>
            </p:sp>
          </p:grpSp>
          <p:grpSp>
            <p:nvGrpSpPr>
              <p:cNvPr id="44" name="Grupo 43">
                <a:extLst>
                  <a:ext uri="{FF2B5EF4-FFF2-40B4-BE49-F238E27FC236}">
                    <a16:creationId xmlns:a16="http://schemas.microsoft.com/office/drawing/2014/main" id="{DA8802A3-321A-4499-924A-059F97BCC23D}"/>
                  </a:ext>
                </a:extLst>
              </p:cNvPr>
              <p:cNvGrpSpPr/>
              <p:nvPr/>
            </p:nvGrpSpPr>
            <p:grpSpPr>
              <a:xfrm>
                <a:off x="12817985" y="4689968"/>
                <a:ext cx="4265689" cy="553997"/>
                <a:chOff x="12878533" y="2565118"/>
                <a:chExt cx="4265689" cy="553997"/>
              </a:xfrm>
            </p:grpSpPr>
            <p:sp>
              <p:nvSpPr>
                <p:cNvPr id="45" name="CuadroTexto 44">
                  <a:extLst>
                    <a:ext uri="{FF2B5EF4-FFF2-40B4-BE49-F238E27FC236}">
                      <a16:creationId xmlns:a16="http://schemas.microsoft.com/office/drawing/2014/main" id="{34ACA7EE-C056-4920-A9F3-2DEE0E419930}"/>
                    </a:ext>
                  </a:extLst>
                </p:cNvPr>
                <p:cNvSpPr txBox="1"/>
                <p:nvPr/>
              </p:nvSpPr>
              <p:spPr>
                <a:xfrm>
                  <a:off x="12878533" y="2565118"/>
                  <a:ext cx="971457" cy="55399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57</a:t>
                  </a:r>
                </a:p>
              </p:txBody>
            </p:sp>
            <p:sp>
              <p:nvSpPr>
                <p:cNvPr id="46" name="CuadroTexto 45">
                  <a:extLst>
                    <a:ext uri="{FF2B5EF4-FFF2-40B4-BE49-F238E27FC236}">
                      <a16:creationId xmlns:a16="http://schemas.microsoft.com/office/drawing/2014/main" id="{E9F5E340-FAB5-456D-A685-75B36842B1CC}"/>
                    </a:ext>
                  </a:extLst>
                </p:cNvPr>
                <p:cNvSpPr txBox="1"/>
                <p:nvPr/>
              </p:nvSpPr>
              <p:spPr>
                <a:xfrm>
                  <a:off x="13899760" y="2683204"/>
                  <a:ext cx="3244462" cy="369332"/>
                </a:xfrm>
                <a:prstGeom prst="rect">
                  <a:avLst/>
                </a:prstGeom>
                <a:noFill/>
              </p:spPr>
              <p:txBody>
                <a:bodyPr wrap="square" rtlCol="0">
                  <a:spAutoFit/>
                </a:bodyPr>
                <a:lstStyle/>
                <a:p>
                  <a:r>
                    <a:rPr lang="es-CO" dirty="0">
                      <a:latin typeface="Roboto Condensed" panose="020B0604020202020204" charset="0"/>
                      <a:ea typeface="Roboto Condensed" panose="020B0604020202020204" charset="0"/>
                      <a:cs typeface="Roboto Condensed" panose="020B0604020202020204" charset="0"/>
                    </a:rPr>
                    <a:t>Crecimiento económico</a:t>
                  </a:r>
                </a:p>
              </p:txBody>
            </p:sp>
          </p:grpSp>
          <p:grpSp>
            <p:nvGrpSpPr>
              <p:cNvPr id="47" name="Grupo 46">
                <a:extLst>
                  <a:ext uri="{FF2B5EF4-FFF2-40B4-BE49-F238E27FC236}">
                    <a16:creationId xmlns:a16="http://schemas.microsoft.com/office/drawing/2014/main" id="{91578414-E067-492F-95E8-E851CC2765FF}"/>
                  </a:ext>
                </a:extLst>
              </p:cNvPr>
              <p:cNvGrpSpPr/>
              <p:nvPr/>
            </p:nvGrpSpPr>
            <p:grpSpPr>
              <a:xfrm>
                <a:off x="12817985" y="5883142"/>
                <a:ext cx="4265689" cy="553997"/>
                <a:chOff x="12878533" y="2565118"/>
                <a:chExt cx="4265689" cy="553997"/>
              </a:xfrm>
            </p:grpSpPr>
            <p:sp>
              <p:nvSpPr>
                <p:cNvPr id="48" name="CuadroTexto 47">
                  <a:extLst>
                    <a:ext uri="{FF2B5EF4-FFF2-40B4-BE49-F238E27FC236}">
                      <a16:creationId xmlns:a16="http://schemas.microsoft.com/office/drawing/2014/main" id="{B92043D8-40B5-4090-9F93-48ECF87D7794}"/>
                    </a:ext>
                  </a:extLst>
                </p:cNvPr>
                <p:cNvSpPr txBox="1"/>
                <p:nvPr/>
              </p:nvSpPr>
              <p:spPr>
                <a:xfrm>
                  <a:off x="12878533" y="2565118"/>
                  <a:ext cx="971457" cy="55399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55</a:t>
                  </a:r>
                </a:p>
              </p:txBody>
            </p:sp>
            <p:sp>
              <p:nvSpPr>
                <p:cNvPr id="49" name="CuadroTexto 48">
                  <a:extLst>
                    <a:ext uri="{FF2B5EF4-FFF2-40B4-BE49-F238E27FC236}">
                      <a16:creationId xmlns:a16="http://schemas.microsoft.com/office/drawing/2014/main" id="{A46635A9-609B-4600-BAE9-0F25179AE2DD}"/>
                    </a:ext>
                  </a:extLst>
                </p:cNvPr>
                <p:cNvSpPr txBox="1"/>
                <p:nvPr/>
              </p:nvSpPr>
              <p:spPr>
                <a:xfrm>
                  <a:off x="13899760" y="2683204"/>
                  <a:ext cx="3244462" cy="369332"/>
                </a:xfrm>
                <a:prstGeom prst="rect">
                  <a:avLst/>
                </a:prstGeom>
                <a:noFill/>
              </p:spPr>
              <p:txBody>
                <a:bodyPr wrap="square" rtlCol="0">
                  <a:spAutoFit/>
                </a:bodyPr>
                <a:lstStyle/>
                <a:p>
                  <a:r>
                    <a:rPr lang="es-CO" dirty="0">
                      <a:latin typeface="Roboto Condensed" panose="020B0604020202020204" charset="0"/>
                      <a:ea typeface="Roboto Condensed" panose="020B0604020202020204" charset="0"/>
                      <a:cs typeface="Roboto Condensed" panose="020B0604020202020204" charset="0"/>
                    </a:rPr>
                    <a:t>Medio ambiente</a:t>
                  </a:r>
                </a:p>
              </p:txBody>
            </p:sp>
          </p:grpSp>
          <p:grpSp>
            <p:nvGrpSpPr>
              <p:cNvPr id="50" name="Grupo 49">
                <a:extLst>
                  <a:ext uri="{FF2B5EF4-FFF2-40B4-BE49-F238E27FC236}">
                    <a16:creationId xmlns:a16="http://schemas.microsoft.com/office/drawing/2014/main" id="{3163DDB7-AFE1-4B4E-9D36-41A2D5623AAF}"/>
                  </a:ext>
                </a:extLst>
              </p:cNvPr>
              <p:cNvGrpSpPr/>
              <p:nvPr/>
            </p:nvGrpSpPr>
            <p:grpSpPr>
              <a:xfrm>
                <a:off x="12817985" y="7030388"/>
                <a:ext cx="4265689" cy="553997"/>
                <a:chOff x="12878533" y="2565118"/>
                <a:chExt cx="4265689" cy="553997"/>
              </a:xfrm>
            </p:grpSpPr>
            <p:sp>
              <p:nvSpPr>
                <p:cNvPr id="51" name="CuadroTexto 50">
                  <a:extLst>
                    <a:ext uri="{FF2B5EF4-FFF2-40B4-BE49-F238E27FC236}">
                      <a16:creationId xmlns:a16="http://schemas.microsoft.com/office/drawing/2014/main" id="{5A54AF83-93E7-44A4-A00F-A756BAD1F160}"/>
                    </a:ext>
                  </a:extLst>
                </p:cNvPr>
                <p:cNvSpPr txBox="1"/>
                <p:nvPr/>
              </p:nvSpPr>
              <p:spPr>
                <a:xfrm>
                  <a:off x="12878533" y="2565118"/>
                  <a:ext cx="971457" cy="553997"/>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45</a:t>
                  </a:r>
                </a:p>
              </p:txBody>
            </p:sp>
            <p:sp>
              <p:nvSpPr>
                <p:cNvPr id="52" name="CuadroTexto 51">
                  <a:extLst>
                    <a:ext uri="{FF2B5EF4-FFF2-40B4-BE49-F238E27FC236}">
                      <a16:creationId xmlns:a16="http://schemas.microsoft.com/office/drawing/2014/main" id="{1488846E-BDDD-49CB-8206-1E23B405C95D}"/>
                    </a:ext>
                  </a:extLst>
                </p:cNvPr>
                <p:cNvSpPr txBox="1"/>
                <p:nvPr/>
              </p:nvSpPr>
              <p:spPr>
                <a:xfrm>
                  <a:off x="13899760" y="2683204"/>
                  <a:ext cx="3244462" cy="369332"/>
                </a:xfrm>
                <a:prstGeom prst="rect">
                  <a:avLst/>
                </a:prstGeom>
                <a:noFill/>
              </p:spPr>
              <p:txBody>
                <a:bodyPr wrap="square" rtlCol="0">
                  <a:spAutoFit/>
                </a:bodyPr>
                <a:lstStyle/>
                <a:p>
                  <a:r>
                    <a:rPr lang="es-CO" dirty="0">
                      <a:latin typeface="Roboto Condensed" panose="020B0604020202020204" charset="0"/>
                      <a:ea typeface="Roboto Condensed" panose="020B0604020202020204" charset="0"/>
                      <a:cs typeface="Roboto Condensed" panose="020B0604020202020204" charset="0"/>
                    </a:rPr>
                    <a:t>Seguridad ciudadana</a:t>
                  </a:r>
                </a:p>
              </p:txBody>
            </p:sp>
          </p:grpSp>
        </p:grpSp>
        <p:pic>
          <p:nvPicPr>
            <p:cNvPr id="53" name="Gráfico 62" descr="Corazón con pulso">
              <a:extLst>
                <a:ext uri="{FF2B5EF4-FFF2-40B4-BE49-F238E27FC236}">
                  <a16:creationId xmlns:a16="http://schemas.microsoft.com/office/drawing/2014/main" id="{B56ABBB6-E994-477E-8BEB-8180FD3B2C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20410" y="2276709"/>
              <a:ext cx="914400" cy="914400"/>
            </a:xfrm>
            <a:prstGeom prst="rect">
              <a:avLst/>
            </a:prstGeom>
          </p:spPr>
        </p:pic>
        <p:pic>
          <p:nvPicPr>
            <p:cNvPr id="54" name="Gráfico 64" descr="Libros">
              <a:extLst>
                <a:ext uri="{FF2B5EF4-FFF2-40B4-BE49-F238E27FC236}">
                  <a16:creationId xmlns:a16="http://schemas.microsoft.com/office/drawing/2014/main" id="{847F73F9-DAF9-49E8-864A-8A2D74BFC78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56183" y="3410334"/>
              <a:ext cx="914400" cy="914400"/>
            </a:xfrm>
            <a:prstGeom prst="rect">
              <a:avLst/>
            </a:prstGeom>
          </p:spPr>
        </p:pic>
        <p:pic>
          <p:nvPicPr>
            <p:cNvPr id="55" name="Gráfico 66" descr="Tendencia al alza">
              <a:extLst>
                <a:ext uri="{FF2B5EF4-FFF2-40B4-BE49-F238E27FC236}">
                  <a16:creationId xmlns:a16="http://schemas.microsoft.com/office/drawing/2014/main" id="{28B18999-86EF-4103-8577-6FAEFDE342F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466682" y="4434344"/>
              <a:ext cx="914400" cy="914400"/>
            </a:xfrm>
            <a:prstGeom prst="rect">
              <a:avLst/>
            </a:prstGeom>
          </p:spPr>
        </p:pic>
        <p:pic>
          <p:nvPicPr>
            <p:cNvPr id="56" name="Gráfico 68" descr="Escena de bosque">
              <a:extLst>
                <a:ext uri="{FF2B5EF4-FFF2-40B4-BE49-F238E27FC236}">
                  <a16:creationId xmlns:a16="http://schemas.microsoft.com/office/drawing/2014/main" id="{5F456D6F-B0E5-46F7-9B95-D1974E20EC3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517019" y="5667550"/>
              <a:ext cx="813727" cy="813727"/>
            </a:xfrm>
            <a:prstGeom prst="rect">
              <a:avLst/>
            </a:prstGeom>
          </p:spPr>
        </p:pic>
        <p:pic>
          <p:nvPicPr>
            <p:cNvPr id="57" name="Gráfico 70" descr="Cámara de seguridad">
              <a:extLst>
                <a:ext uri="{FF2B5EF4-FFF2-40B4-BE49-F238E27FC236}">
                  <a16:creationId xmlns:a16="http://schemas.microsoft.com/office/drawing/2014/main" id="{2933CFF3-6244-41AE-AE99-D67506E4DC6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17019" y="6866473"/>
              <a:ext cx="914400" cy="914400"/>
            </a:xfrm>
            <a:prstGeom prst="rect">
              <a:avLst/>
            </a:prstGeom>
          </p:spPr>
        </p:pic>
      </p:grpSp>
      <p:sp>
        <p:nvSpPr>
          <p:cNvPr id="58" name="Rectángulo 57"/>
          <p:cNvSpPr/>
          <p:nvPr/>
        </p:nvSpPr>
        <p:spPr>
          <a:xfrm>
            <a:off x="10439400" y="1333500"/>
            <a:ext cx="6558409" cy="683264"/>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ES" b="1" dirty="0">
                <a:solidFill>
                  <a:schemeClr val="tx1">
                    <a:lumMod val="95000"/>
                    <a:lumOff val="5000"/>
                  </a:schemeClr>
                </a:solidFill>
                <a:latin typeface="Roboto Condensed" panose="02000000000000000000" pitchFamily="2" charset="0"/>
                <a:ea typeface="Roboto Condensed" panose="02000000000000000000" pitchFamily="2" charset="0"/>
              </a:rPr>
              <a:t>Ordene los siguientes temas del más importante al menos importante para el país </a:t>
            </a:r>
            <a:r>
              <a:rPr lang="es-CO" b="1" dirty="0">
                <a:solidFill>
                  <a:schemeClr val="tx1">
                    <a:lumMod val="95000"/>
                    <a:lumOff val="5000"/>
                  </a:schemeClr>
                </a:solidFill>
                <a:latin typeface="Roboto Condensed" panose="02000000000000000000" pitchFamily="2" charset="0"/>
                <a:ea typeface="Roboto Condensed" panose="02000000000000000000" pitchFamily="2" charset="0"/>
              </a:rPr>
              <a:t>(Ranking)</a:t>
            </a:r>
          </a:p>
        </p:txBody>
      </p:sp>
      <p:cxnSp>
        <p:nvCxnSpPr>
          <p:cNvPr id="59" name="Conector recto 58">
            <a:extLst>
              <a:ext uri="{FF2B5EF4-FFF2-40B4-BE49-F238E27FC236}">
                <a16:creationId xmlns:a16="http://schemas.microsoft.com/office/drawing/2014/main" id="{EDA8BEE7-0551-45CC-B955-126BF248CCFD}"/>
              </a:ext>
            </a:extLst>
          </p:cNvPr>
          <p:cNvCxnSpPr>
            <a:cxnSpLocks/>
          </p:cNvCxnSpPr>
          <p:nvPr/>
        </p:nvCxnSpPr>
        <p:spPr>
          <a:xfrm>
            <a:off x="9525000" y="1776218"/>
            <a:ext cx="0" cy="7146286"/>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17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4" name="AutoShape 3"/>
          <p:cNvSpPr/>
          <p:nvPr/>
        </p:nvSpPr>
        <p:spPr>
          <a:xfrm rot="-5400000">
            <a:off x="8100820" y="1942029"/>
            <a:ext cx="304592" cy="16506232"/>
          </a:xfrm>
          <a:prstGeom prst="rect">
            <a:avLst/>
          </a:prstGeom>
          <a:solidFill>
            <a:srgbClr val="F8DB31"/>
          </a:solidFill>
        </p:spPr>
      </p:sp>
      <p:sp>
        <p:nvSpPr>
          <p:cNvPr id="5" name="AutoShape 4"/>
          <p:cNvSpPr/>
          <p:nvPr/>
        </p:nvSpPr>
        <p:spPr>
          <a:xfrm rot="-5400000">
            <a:off x="8142284" y="1445320"/>
            <a:ext cx="221664" cy="16506232"/>
          </a:xfrm>
          <a:prstGeom prst="rect">
            <a:avLst/>
          </a:prstGeom>
          <a:solidFill>
            <a:srgbClr val="9DD91A"/>
          </a:solidFill>
        </p:spPr>
      </p:sp>
      <p:sp>
        <p:nvSpPr>
          <p:cNvPr id="6" name="AutoShape 5"/>
          <p:cNvSpPr/>
          <p:nvPr/>
        </p:nvSpPr>
        <p:spPr>
          <a:xfrm rot="-5400000">
            <a:off x="8139083" y="1220455"/>
            <a:ext cx="228067" cy="16506232"/>
          </a:xfrm>
          <a:prstGeom prst="rect">
            <a:avLst/>
          </a:prstGeom>
          <a:solidFill>
            <a:srgbClr val="EC748C"/>
          </a:solidFill>
        </p:spPr>
      </p:sp>
      <p:sp>
        <p:nvSpPr>
          <p:cNvPr id="7" name="AutoShape 6"/>
          <p:cNvSpPr/>
          <p:nvPr/>
        </p:nvSpPr>
        <p:spPr>
          <a:xfrm rot="-5400000">
            <a:off x="8127759" y="1664375"/>
            <a:ext cx="250716" cy="16506232"/>
          </a:xfrm>
          <a:prstGeom prst="rect">
            <a:avLst/>
          </a:prstGeom>
          <a:solidFill>
            <a:srgbClr val="5BC6D0"/>
          </a:solidFill>
        </p:spPr>
      </p:sp>
      <p:pic>
        <p:nvPicPr>
          <p:cNvPr id="8"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9" name="CuadroTexto 8"/>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7" name="Rectángulo 16"/>
          <p:cNvSpPr/>
          <p:nvPr/>
        </p:nvSpPr>
        <p:spPr>
          <a:xfrm>
            <a:off x="5177772" y="1374304"/>
            <a:ext cx="8771953" cy="461665"/>
          </a:xfrm>
          <a:prstGeom prst="rect">
            <a:avLst/>
          </a:prstGeom>
        </p:spPr>
        <p:txBody>
          <a:bodyPr wrap="non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Comparado con hace 5 años, usted cree que ahora los ciudadanos…</a:t>
            </a:r>
          </a:p>
        </p:txBody>
      </p:sp>
      <p:grpSp>
        <p:nvGrpSpPr>
          <p:cNvPr id="45" name="Grupo 44">
            <a:extLst>
              <a:ext uri="{FF2B5EF4-FFF2-40B4-BE49-F238E27FC236}">
                <a16:creationId xmlns:a16="http://schemas.microsoft.com/office/drawing/2014/main" id="{E0794D34-C2BD-4D07-9EED-CC4A86801130}"/>
              </a:ext>
            </a:extLst>
          </p:cNvPr>
          <p:cNvGrpSpPr/>
          <p:nvPr/>
        </p:nvGrpSpPr>
        <p:grpSpPr>
          <a:xfrm>
            <a:off x="1524000" y="2645067"/>
            <a:ext cx="14630400" cy="6256656"/>
            <a:chOff x="1600200" y="2621374"/>
            <a:chExt cx="14630400" cy="6256656"/>
          </a:xfrm>
        </p:grpSpPr>
        <p:grpSp>
          <p:nvGrpSpPr>
            <p:cNvPr id="36" name="Grupo 35">
              <a:extLst>
                <a:ext uri="{FF2B5EF4-FFF2-40B4-BE49-F238E27FC236}">
                  <a16:creationId xmlns:a16="http://schemas.microsoft.com/office/drawing/2014/main" id="{05463E95-4736-4F06-A961-071BDCDD21F8}"/>
                </a:ext>
              </a:extLst>
            </p:cNvPr>
            <p:cNvGrpSpPr/>
            <p:nvPr/>
          </p:nvGrpSpPr>
          <p:grpSpPr>
            <a:xfrm>
              <a:off x="1600200" y="2621374"/>
              <a:ext cx="14630400" cy="6256656"/>
              <a:chOff x="964277" y="2498291"/>
              <a:chExt cx="14437734" cy="5377694"/>
            </a:xfrm>
          </p:grpSpPr>
          <p:grpSp>
            <p:nvGrpSpPr>
              <p:cNvPr id="13" name="Grupo 12">
                <a:extLst>
                  <a:ext uri="{FF2B5EF4-FFF2-40B4-BE49-F238E27FC236}">
                    <a16:creationId xmlns:a16="http://schemas.microsoft.com/office/drawing/2014/main" id="{BB55F065-8381-426A-8E43-5618B57EE0FA}"/>
                  </a:ext>
                </a:extLst>
              </p:cNvPr>
              <p:cNvGrpSpPr/>
              <p:nvPr/>
            </p:nvGrpSpPr>
            <p:grpSpPr>
              <a:xfrm>
                <a:off x="964277" y="2498291"/>
                <a:ext cx="14437734" cy="5377694"/>
                <a:chOff x="964277" y="2498291"/>
                <a:chExt cx="14437734" cy="5377694"/>
              </a:xfrm>
            </p:grpSpPr>
            <p:graphicFrame>
              <p:nvGraphicFramePr>
                <p:cNvPr id="22" name="Google Shape;373;p20">
                  <a:extLst>
                    <a:ext uri="{FF2B5EF4-FFF2-40B4-BE49-F238E27FC236}">
                      <a16:creationId xmlns:a16="http://schemas.microsoft.com/office/drawing/2014/main" id="{B4EC67A9-84FE-4278-9BD2-AEDFF63AB261}"/>
                    </a:ext>
                  </a:extLst>
                </p:cNvPr>
                <p:cNvGraphicFramePr/>
                <p:nvPr>
                  <p:extLst>
                    <p:ext uri="{D42A27DB-BD31-4B8C-83A1-F6EECF244321}">
                      <p14:modId xmlns:p14="http://schemas.microsoft.com/office/powerpoint/2010/main" val="1984436484"/>
                    </p:ext>
                  </p:extLst>
                </p:nvPr>
              </p:nvGraphicFramePr>
              <p:xfrm>
                <a:off x="2286000" y="2498291"/>
                <a:ext cx="11345637" cy="5377694"/>
              </p:xfrm>
              <a:graphic>
                <a:graphicData uri="http://schemas.openxmlformats.org/drawingml/2006/table">
                  <a:tbl>
                    <a:tblPr>
                      <a:noFill/>
                    </a:tblPr>
                    <a:tblGrid>
                      <a:gridCol w="4420881">
                        <a:extLst>
                          <a:ext uri="{9D8B030D-6E8A-4147-A177-3AD203B41FA5}">
                            <a16:colId xmlns:a16="http://schemas.microsoft.com/office/drawing/2014/main" val="20000"/>
                          </a:ext>
                        </a:extLst>
                      </a:gridCol>
                      <a:gridCol w="1797693">
                        <a:extLst>
                          <a:ext uri="{9D8B030D-6E8A-4147-A177-3AD203B41FA5}">
                            <a16:colId xmlns:a16="http://schemas.microsoft.com/office/drawing/2014/main" val="1124757561"/>
                          </a:ext>
                        </a:extLst>
                      </a:gridCol>
                      <a:gridCol w="2128285">
                        <a:extLst>
                          <a:ext uri="{9D8B030D-6E8A-4147-A177-3AD203B41FA5}">
                            <a16:colId xmlns:a16="http://schemas.microsoft.com/office/drawing/2014/main" val="3922650771"/>
                          </a:ext>
                        </a:extLst>
                      </a:gridCol>
                      <a:gridCol w="1448680">
                        <a:extLst>
                          <a:ext uri="{9D8B030D-6E8A-4147-A177-3AD203B41FA5}">
                            <a16:colId xmlns:a16="http://schemas.microsoft.com/office/drawing/2014/main" val="1575379442"/>
                          </a:ext>
                        </a:extLst>
                      </a:gridCol>
                      <a:gridCol w="1701501">
                        <a:extLst>
                          <a:ext uri="{9D8B030D-6E8A-4147-A177-3AD203B41FA5}">
                            <a16:colId xmlns:a16="http://schemas.microsoft.com/office/drawing/2014/main" val="786899623"/>
                          </a:ext>
                        </a:extLst>
                      </a:gridCol>
                    </a:tblGrid>
                    <a:tr h="775111">
                      <a:tc>
                        <a:txBody>
                          <a:bodyPr/>
                          <a:lstStyle/>
                          <a:p>
                            <a:pPr marL="0" lvl="0" indent="0" algn="ctr" rtl="0">
                              <a:spcBef>
                                <a:spcPts val="0"/>
                              </a:spcBef>
                              <a:spcAft>
                                <a:spcPts val="0"/>
                              </a:spcAft>
                              <a:buNone/>
                            </a:pPr>
                            <a:r>
                              <a:rPr lang="es-MX" sz="1800" b="1" dirty="0">
                                <a:solidFill>
                                  <a:schemeClr val="tx1"/>
                                </a:solidFill>
                                <a:latin typeface="Fira Sans" panose="020B0503050000020004" pitchFamily="34" charset="0"/>
                                <a:ea typeface="Fira Sans Extra Condensed"/>
                                <a:cs typeface="Fira Sans Extra Condensed"/>
                                <a:sym typeface="Fira Sans Extra Condensed"/>
                              </a:rPr>
                              <a:t>Acción</a:t>
                            </a:r>
                            <a:endParaRPr sz="18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no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Más</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Lo mismo</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Menos</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No sabe</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extLst>
                        <a:ext uri="{0D108BD9-81ED-4DB2-BD59-A6C34878D82A}">
                          <a16:rowId xmlns:a16="http://schemas.microsoft.com/office/drawing/2014/main" val="10001"/>
                        </a:ext>
                      </a:extLst>
                    </a:tr>
                    <a:tr h="775111">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MX" sz="2000" b="1" dirty="0">
                                <a:solidFill>
                                  <a:schemeClr val="tx1"/>
                                </a:solidFill>
                                <a:latin typeface="Fira Sans Extra Condensed"/>
                                <a:ea typeface="Fira Sans Extra Condensed"/>
                                <a:cs typeface="Fira Sans Extra Condensed"/>
                                <a:sym typeface="Fira Sans Extra Condensed"/>
                              </a:rPr>
                              <a:t>Hacen prácticas de reciclaje </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80299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chemeClr val="tx1"/>
                                </a:solidFill>
                                <a:effectLst/>
                                <a:uLnTx/>
                                <a:uFillTx/>
                                <a:latin typeface="Fira Sans Extra Condensed"/>
                                <a:ea typeface="Fira Sans Extra Condensed"/>
                                <a:cs typeface="Fira Sans Extra Condensed"/>
                                <a:sym typeface="Fira Sans Extra Condensed"/>
                              </a:rPr>
                              <a:t>Llevan sus propias bolsas al supermercado</a:t>
                            </a:r>
                          </a:p>
                          <a:p>
                            <a:endParaRPr lang="es-CO" sz="2000" dirty="0">
                              <a:solidFill>
                                <a:schemeClr val="tx1"/>
                              </a:solidFill>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algn="ctr"/>
                            <a:r>
                              <a:rPr lang="es-CO" sz="1800" b="1" kern="1200" dirty="0">
                                <a:solidFill>
                                  <a:schemeClr val="tx1"/>
                                </a:solidFill>
                                <a:effectLst/>
                                <a:latin typeface="Roboto Condensed" panose="02000000000000000000" pitchFamily="2" charset="0"/>
                                <a:ea typeface="Roboto Condensed" panose="02000000000000000000" pitchFamily="2" charset="0"/>
                                <a:cs typeface="Fira Sans Extra Condensed"/>
                              </a:rPr>
                              <a:t>53%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algn="ctr"/>
                            <a:r>
                              <a:rPr lang="es-CO" sz="1800" b="1" kern="1200" dirty="0">
                                <a:solidFill>
                                  <a:schemeClr val="tx1"/>
                                </a:solidFill>
                                <a:effectLst/>
                                <a:latin typeface="Roboto Condensed" panose="02000000000000000000" pitchFamily="2" charset="0"/>
                                <a:ea typeface="Roboto Condensed" panose="02000000000000000000" pitchFamily="2" charset="0"/>
                                <a:cs typeface="Fira Sans Extra Condensed"/>
                              </a:rPr>
                              <a:t>18%</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algn="ctr"/>
                            <a:r>
                              <a:rPr lang="es-CO" sz="1800" b="1" kern="1200" dirty="0">
                                <a:solidFill>
                                  <a:schemeClr val="tx1"/>
                                </a:solidFill>
                                <a:effectLst/>
                                <a:latin typeface="Roboto Condensed" panose="02000000000000000000" pitchFamily="2" charset="0"/>
                                <a:ea typeface="Roboto Condensed" panose="02000000000000000000" pitchFamily="2" charset="0"/>
                                <a:cs typeface="Fira Sans Extra Condensed"/>
                              </a:rPr>
                              <a:t>25%</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algn="ctr"/>
                            <a:r>
                              <a:rPr lang="es-CO" sz="1800" b="1" kern="1200" dirty="0">
                                <a:solidFill>
                                  <a:schemeClr val="tx1"/>
                                </a:solidFill>
                                <a:effectLst/>
                                <a:latin typeface="Roboto Condensed" panose="02000000000000000000" pitchFamily="2" charset="0"/>
                                <a:ea typeface="Roboto Condensed" panose="02000000000000000000" pitchFamily="2" charset="0"/>
                                <a:cs typeface="Fira Sans Extra Condensed"/>
                              </a:rPr>
                              <a:t>4%</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775111">
                      <a:tc>
                        <a:txBody>
                          <a:bodyPr/>
                          <a:lstStyle/>
                          <a:p>
                            <a:pPr marL="0" lvl="0" indent="0" algn="ctr" rtl="0">
                              <a:spcBef>
                                <a:spcPts val="0"/>
                              </a:spcBef>
                              <a:spcAft>
                                <a:spcPts val="0"/>
                              </a:spcAft>
                              <a:buNone/>
                            </a:pPr>
                            <a:r>
                              <a:rPr lang="es-MX" sz="2000" b="1" dirty="0">
                                <a:solidFill>
                                  <a:schemeClr val="tx1"/>
                                </a:solidFill>
                                <a:latin typeface="Fira Sans Extra Condensed"/>
                                <a:ea typeface="Fira Sans Extra Condensed"/>
                                <a:cs typeface="Fira Sans Extra Condensed"/>
                                <a:sym typeface="Fira Sans Extra Condensed"/>
                              </a:rPr>
                              <a:t>Ahorrar energía eléctrica</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802995">
                      <a:tc>
                        <a:txBody>
                          <a:bodyPr/>
                          <a:lstStyle/>
                          <a:p>
                            <a:pPr marL="0" lvl="0" indent="0" algn="ctr" rtl="0">
                              <a:spcBef>
                                <a:spcPts val="0"/>
                              </a:spcBef>
                              <a:spcAft>
                                <a:spcPts val="0"/>
                              </a:spcAft>
                              <a:buNone/>
                            </a:pPr>
                            <a:r>
                              <a:rPr lang="es-MX" sz="2000" b="1" dirty="0">
                                <a:solidFill>
                                  <a:schemeClr val="tx1"/>
                                </a:solidFill>
                                <a:latin typeface="Fira Sans Extra Condensed"/>
                                <a:ea typeface="Fira Sans Extra Condensed"/>
                                <a:cs typeface="Fira Sans Extra Condensed"/>
                                <a:sym typeface="Fira Sans Extra Condensed"/>
                              </a:rPr>
                              <a:t>Ahorrar agua</a:t>
                            </a:r>
                            <a:endParaRPr sz="2000" b="1" dirty="0">
                              <a:solidFill>
                                <a:schemeClr val="tx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n"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775111">
                      <a:tc>
                        <a:txBody>
                          <a:bodyPr/>
                          <a:lstStyle/>
                          <a:p>
                            <a:pPr marL="0" lvl="0" indent="0" algn="ctr" rtl="0">
                              <a:spcBef>
                                <a:spcPts val="0"/>
                              </a:spcBef>
                              <a:spcAft>
                                <a:spcPts val="0"/>
                              </a:spcAft>
                              <a:buNone/>
                            </a:pPr>
                            <a:r>
                              <a:rPr lang="es-MX" sz="2000" b="1" dirty="0">
                                <a:solidFill>
                                  <a:schemeClr val="tx1"/>
                                </a:solidFill>
                                <a:latin typeface="Fira Sans Extra Condensed"/>
                                <a:ea typeface="Fira Sans Extra Condensed"/>
                                <a:cs typeface="Fira Sans Extra Condensed"/>
                                <a:sym typeface="Fira Sans Extra Condensed"/>
                              </a:rPr>
                              <a:t>Plantan árboles</a:t>
                            </a:r>
                            <a:endParaRPr sz="2000" b="1" dirty="0">
                              <a:solidFill>
                                <a:schemeClr val="tx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32%</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775111">
                      <a:tc>
                        <a:txBody>
                          <a:bodyPr/>
                          <a:lstStyle/>
                          <a:p>
                            <a:pPr marL="0" lvl="0" indent="0" algn="ctr" rtl="0">
                              <a:spcBef>
                                <a:spcPts val="0"/>
                              </a:spcBef>
                              <a:spcAft>
                                <a:spcPts val="0"/>
                              </a:spcAft>
                              <a:buNone/>
                            </a:pPr>
                            <a:r>
                              <a:rPr lang="es-MX" sz="2000" b="1" dirty="0">
                                <a:solidFill>
                                  <a:schemeClr val="tx1"/>
                                </a:solidFill>
                                <a:latin typeface="Fira Sans Extra Condensed"/>
                                <a:ea typeface="Fira Sans Extra Condensed"/>
                                <a:cs typeface="Fira Sans Extra Condensed"/>
                                <a:sym typeface="Fira Sans Extra Condensed"/>
                              </a:rPr>
                              <a:t>Cuidan la fauna y flora </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2606943046"/>
                        </a:ext>
                      </a:extLst>
                    </a:tr>
                    <a:tr h="775111">
                      <a:tc>
                        <a:txBody>
                          <a:bodyPr/>
                          <a:lstStyle/>
                          <a:p>
                            <a:pPr marL="0" lvl="0" indent="0" algn="ctr" rtl="0">
                              <a:spcBef>
                                <a:spcPts val="0"/>
                              </a:spcBef>
                              <a:spcAft>
                                <a:spcPts val="0"/>
                              </a:spcAft>
                              <a:buNone/>
                            </a:pPr>
                            <a:r>
                              <a:rPr lang="es-MX" sz="2000" b="1" dirty="0">
                                <a:solidFill>
                                  <a:schemeClr val="tx1"/>
                                </a:solidFill>
                                <a:latin typeface="Fira Sans Extra Condensed"/>
                                <a:ea typeface="Fira Sans Extra Condensed"/>
                                <a:cs typeface="Fira Sans Extra Condensed"/>
                                <a:sym typeface="Fira Sans Extra Condensed"/>
                              </a:rPr>
                              <a:t>Cuidan las fuentes hídricas</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904190604"/>
                        </a:ext>
                      </a:extLst>
                    </a:tr>
                  </a:tbl>
                </a:graphicData>
              </a:graphic>
            </p:graphicFrame>
            <p:cxnSp>
              <p:nvCxnSpPr>
                <p:cNvPr id="29" name="Conector recto 28">
                  <a:extLst>
                    <a:ext uri="{FF2B5EF4-FFF2-40B4-BE49-F238E27FC236}">
                      <a16:creationId xmlns:a16="http://schemas.microsoft.com/office/drawing/2014/main" id="{7BD80704-416D-43D3-9C38-53D7D20E97BD}"/>
                    </a:ext>
                  </a:extLst>
                </p:cNvPr>
                <p:cNvCxnSpPr>
                  <a:cxnSpLocks/>
                </p:cNvCxnSpPr>
                <p:nvPr/>
              </p:nvCxnSpPr>
              <p:spPr>
                <a:xfrm>
                  <a:off x="964277" y="3126569"/>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cxnSp>
            <p:nvCxnSpPr>
              <p:cNvPr id="30" name="Conector recto 29">
                <a:extLst>
                  <a:ext uri="{FF2B5EF4-FFF2-40B4-BE49-F238E27FC236}">
                    <a16:creationId xmlns:a16="http://schemas.microsoft.com/office/drawing/2014/main" id="{C96CD788-70F8-4712-A5B3-5BAD23BEF801}"/>
                  </a:ext>
                </a:extLst>
              </p:cNvPr>
              <p:cNvCxnSpPr>
                <a:cxnSpLocks/>
              </p:cNvCxnSpPr>
              <p:nvPr/>
            </p:nvCxnSpPr>
            <p:spPr>
              <a:xfrm>
                <a:off x="964277" y="3847015"/>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F66F7FC-9CED-4FBA-925C-A55D7732C776}"/>
                  </a:ext>
                </a:extLst>
              </p:cNvPr>
              <p:cNvCxnSpPr>
                <a:cxnSpLocks/>
              </p:cNvCxnSpPr>
              <p:nvPr/>
            </p:nvCxnSpPr>
            <p:spPr>
              <a:xfrm>
                <a:off x="964277" y="4501966"/>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4D435224-E582-422B-B1E3-9872DE091B2B}"/>
                  </a:ext>
                </a:extLst>
              </p:cNvPr>
              <p:cNvCxnSpPr>
                <a:cxnSpLocks/>
              </p:cNvCxnSpPr>
              <p:nvPr/>
            </p:nvCxnSpPr>
            <p:spPr>
              <a:xfrm>
                <a:off x="964277" y="5156917"/>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53870422-DD7F-4AE5-BD2E-E3D86B686A20}"/>
                  </a:ext>
                </a:extLst>
              </p:cNvPr>
              <p:cNvCxnSpPr>
                <a:cxnSpLocks/>
              </p:cNvCxnSpPr>
              <p:nvPr/>
            </p:nvCxnSpPr>
            <p:spPr>
              <a:xfrm>
                <a:off x="964277" y="5877363"/>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30875B8-BAA0-48E3-AADE-56433487D812}"/>
                  </a:ext>
                </a:extLst>
              </p:cNvPr>
              <p:cNvCxnSpPr>
                <a:cxnSpLocks/>
              </p:cNvCxnSpPr>
              <p:nvPr/>
            </p:nvCxnSpPr>
            <p:spPr>
              <a:xfrm>
                <a:off x="964277" y="6532314"/>
                <a:ext cx="1443773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pic>
          <p:nvPicPr>
            <p:cNvPr id="38" name="Gráfico 6" descr="Agua">
              <a:extLst>
                <a:ext uri="{FF2B5EF4-FFF2-40B4-BE49-F238E27FC236}">
                  <a16:creationId xmlns:a16="http://schemas.microsoft.com/office/drawing/2014/main" id="{0D935DFA-FF34-4DCB-B915-01C45AF332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6974" y="5740055"/>
              <a:ext cx="726596" cy="726596"/>
            </a:xfrm>
            <a:prstGeom prst="rect">
              <a:avLst/>
            </a:prstGeom>
          </p:spPr>
        </p:pic>
        <p:pic>
          <p:nvPicPr>
            <p:cNvPr id="40" name="Gráfico 10" descr="Colibrí">
              <a:extLst>
                <a:ext uri="{FF2B5EF4-FFF2-40B4-BE49-F238E27FC236}">
                  <a16:creationId xmlns:a16="http://schemas.microsoft.com/office/drawing/2014/main" id="{4D838DB8-38E4-415E-AA82-6DDC37DF3A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8072" y="7283991"/>
              <a:ext cx="818928" cy="818928"/>
            </a:xfrm>
            <a:prstGeom prst="rect">
              <a:avLst/>
            </a:prstGeom>
          </p:spPr>
        </p:pic>
        <p:pic>
          <p:nvPicPr>
            <p:cNvPr id="41" name="Gráfico 12" descr="Onda">
              <a:extLst>
                <a:ext uri="{FF2B5EF4-FFF2-40B4-BE49-F238E27FC236}">
                  <a16:creationId xmlns:a16="http://schemas.microsoft.com/office/drawing/2014/main" id="{25637926-17E2-4419-BE14-86677A75D15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8072" y="8076741"/>
              <a:ext cx="764400" cy="764400"/>
            </a:xfrm>
            <a:prstGeom prst="rect">
              <a:avLst/>
            </a:prstGeom>
          </p:spPr>
        </p:pic>
        <p:pic>
          <p:nvPicPr>
            <p:cNvPr id="42" name="Gráfico 14" descr="Reciclaje">
              <a:extLst>
                <a:ext uri="{FF2B5EF4-FFF2-40B4-BE49-F238E27FC236}">
                  <a16:creationId xmlns:a16="http://schemas.microsoft.com/office/drawing/2014/main" id="{76A07740-062F-4CBC-BB80-AF2EB0CA5B8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0487" y="3475742"/>
              <a:ext cx="779436" cy="779436"/>
            </a:xfrm>
            <a:prstGeom prst="rect">
              <a:avLst/>
            </a:prstGeom>
          </p:spPr>
        </p:pic>
        <p:pic>
          <p:nvPicPr>
            <p:cNvPr id="43" name="Gráfico 16" descr="Alta tensión">
              <a:extLst>
                <a:ext uri="{FF2B5EF4-FFF2-40B4-BE49-F238E27FC236}">
                  <a16:creationId xmlns:a16="http://schemas.microsoft.com/office/drawing/2014/main" id="{A49D7209-B2A3-4006-AA8C-763963982FC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80487" y="4940614"/>
              <a:ext cx="743868" cy="743868"/>
            </a:xfrm>
            <a:prstGeom prst="rect">
              <a:avLst/>
            </a:prstGeom>
          </p:spPr>
        </p:pic>
      </p:grpSp>
      <p:pic>
        <p:nvPicPr>
          <p:cNvPr id="26" name="Gráfico 4" descr="Escena de bosque">
            <a:extLst>
              <a:ext uri="{FF2B5EF4-FFF2-40B4-BE49-F238E27FC236}">
                <a16:creationId xmlns:a16="http://schemas.microsoft.com/office/drawing/2014/main" id="{AC2982DA-15D0-4F22-B45F-D05AD04CC05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97685" y="6555850"/>
            <a:ext cx="757072" cy="757072"/>
          </a:xfrm>
          <a:prstGeom prst="rect">
            <a:avLst/>
          </a:prstGeom>
        </p:spPr>
      </p:pic>
      <p:pic>
        <p:nvPicPr>
          <p:cNvPr id="28" name="Gráfico 84" descr="Bolsa para la compra">
            <a:extLst>
              <a:ext uri="{FF2B5EF4-FFF2-40B4-BE49-F238E27FC236}">
                <a16:creationId xmlns:a16="http://schemas.microsoft.com/office/drawing/2014/main" id="{82D9526B-E249-4253-A664-9FCE3603AB0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52600" y="4270153"/>
            <a:ext cx="705418" cy="705418"/>
          </a:xfrm>
          <a:prstGeom prst="rect">
            <a:avLst/>
          </a:prstGeom>
        </p:spPr>
      </p:pic>
      <p:cxnSp>
        <p:nvCxnSpPr>
          <p:cNvPr id="31" name="Conector recto 30">
            <a:extLst>
              <a:ext uri="{FF2B5EF4-FFF2-40B4-BE49-F238E27FC236}">
                <a16:creationId xmlns:a16="http://schemas.microsoft.com/office/drawing/2014/main" id="{7BD80704-416D-43D3-9C38-53D7D20E97BD}"/>
              </a:ext>
            </a:extLst>
          </p:cNvPr>
          <p:cNvCxnSpPr>
            <a:cxnSpLocks/>
          </p:cNvCxnSpPr>
          <p:nvPr/>
        </p:nvCxnSpPr>
        <p:spPr>
          <a:xfrm>
            <a:off x="1447800" y="8115300"/>
            <a:ext cx="1463040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47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3" name="CuadroTexto 12"/>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0" name="Rectángulo 9"/>
          <p:cNvSpPr/>
          <p:nvPr/>
        </p:nvSpPr>
        <p:spPr>
          <a:xfrm>
            <a:off x="3024829" y="2196525"/>
            <a:ext cx="12952584" cy="584775"/>
          </a:xfrm>
          <a:prstGeom prst="rect">
            <a:avLst/>
          </a:prstGeom>
        </p:spPr>
        <p:txBody>
          <a:bodyPr wrap="non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3200" b="1" dirty="0">
                <a:solidFill>
                  <a:schemeClr val="tx1">
                    <a:lumMod val="95000"/>
                    <a:lumOff val="5000"/>
                  </a:schemeClr>
                </a:solidFill>
                <a:latin typeface="Roboto Condensed" panose="02000000000000000000" pitchFamily="2" charset="0"/>
                <a:ea typeface="Roboto Condensed" panose="02000000000000000000" pitchFamily="2" charset="0"/>
              </a:rPr>
              <a:t>¿Cómo se siente usted respecto del futuro del medio ambiente en su municipio?</a:t>
            </a:r>
          </a:p>
        </p:txBody>
      </p:sp>
      <p:grpSp>
        <p:nvGrpSpPr>
          <p:cNvPr id="2" name="Grupo 1">
            <a:extLst>
              <a:ext uri="{FF2B5EF4-FFF2-40B4-BE49-F238E27FC236}">
                <a16:creationId xmlns:a16="http://schemas.microsoft.com/office/drawing/2014/main" id="{37BF1068-47F1-43E2-8D3B-BC5AFBE37AF2}"/>
              </a:ext>
            </a:extLst>
          </p:cNvPr>
          <p:cNvGrpSpPr/>
          <p:nvPr/>
        </p:nvGrpSpPr>
        <p:grpSpPr>
          <a:xfrm>
            <a:off x="2438400" y="4328785"/>
            <a:ext cx="13725376" cy="3456859"/>
            <a:chOff x="1180226" y="4275360"/>
            <a:chExt cx="13725376" cy="3456859"/>
          </a:xfrm>
        </p:grpSpPr>
        <p:sp>
          <p:nvSpPr>
            <p:cNvPr id="16" name="CuadroTexto 15"/>
            <p:cNvSpPr txBox="1"/>
            <p:nvPr/>
          </p:nvSpPr>
          <p:spPr>
            <a:xfrm>
              <a:off x="10248078" y="6338796"/>
              <a:ext cx="1454244" cy="830997"/>
            </a:xfrm>
            <a:prstGeom prst="rect">
              <a:avLst/>
            </a:prstGeom>
            <a:noFill/>
          </p:spPr>
          <p:txBody>
            <a:bodyPr wrap="none" rtlCol="0">
              <a:spAutoFit/>
            </a:bodyPr>
            <a:lstStyle/>
            <a:p>
              <a:pPr algn="ctr"/>
              <a:r>
                <a:rPr lang="es-CO" sz="2400" b="1" dirty="0">
                  <a:latin typeface="Roboto Condensed" panose="02000000000000000000" pitchFamily="2" charset="0"/>
                  <a:ea typeface="Roboto Condensed" panose="02000000000000000000" pitchFamily="2" charset="0"/>
                </a:rPr>
                <a:t>Algo</a:t>
              </a:r>
            </a:p>
            <a:p>
              <a:pPr algn="ctr"/>
              <a:r>
                <a:rPr lang="es-CO" sz="2400" b="1" dirty="0">
                  <a:latin typeface="Roboto Condensed" panose="02000000000000000000" pitchFamily="2" charset="0"/>
                  <a:ea typeface="Roboto Condensed" panose="02000000000000000000" pitchFamily="2" charset="0"/>
                </a:rPr>
                <a:t>pesimista </a:t>
              </a:r>
            </a:p>
          </p:txBody>
        </p:sp>
        <p:sp>
          <p:nvSpPr>
            <p:cNvPr id="17" name="CuadroTexto 16"/>
            <p:cNvSpPr txBox="1"/>
            <p:nvPr/>
          </p:nvSpPr>
          <p:spPr>
            <a:xfrm>
              <a:off x="12858247" y="6478604"/>
              <a:ext cx="2047355" cy="461665"/>
            </a:xfrm>
            <a:prstGeom prst="rect">
              <a:avLst/>
            </a:prstGeom>
            <a:noFill/>
          </p:spPr>
          <p:txBody>
            <a:bodyPr wrap="none" rtlCol="0">
              <a:spAutoFit/>
            </a:bodyPr>
            <a:lstStyle/>
            <a:p>
              <a:r>
                <a:rPr lang="es-CO" sz="2400" b="1" dirty="0">
                  <a:latin typeface="Roboto Condensed" panose="02000000000000000000" pitchFamily="2" charset="0"/>
                  <a:ea typeface="Roboto Condensed" panose="02000000000000000000" pitchFamily="2" charset="0"/>
                </a:rPr>
                <a:t>Muy pesimista </a:t>
              </a:r>
            </a:p>
          </p:txBody>
        </p:sp>
        <p:sp>
          <p:nvSpPr>
            <p:cNvPr id="18" name="CuadroTexto 17"/>
            <p:cNvSpPr txBox="1"/>
            <p:nvPr/>
          </p:nvSpPr>
          <p:spPr>
            <a:xfrm>
              <a:off x="7454255" y="6162559"/>
              <a:ext cx="1447832" cy="1569660"/>
            </a:xfrm>
            <a:prstGeom prst="rect">
              <a:avLst/>
            </a:prstGeom>
            <a:noFill/>
          </p:spPr>
          <p:txBody>
            <a:bodyPr wrap="none" rtlCol="0">
              <a:spAutoFit/>
            </a:bodyPr>
            <a:lstStyle/>
            <a:p>
              <a:pPr algn="ctr"/>
              <a:r>
                <a:rPr lang="es-CO" sz="2400" b="1" dirty="0">
                  <a:latin typeface="Roboto Condensed" panose="02000000000000000000" pitchFamily="2" charset="0"/>
                  <a:ea typeface="Roboto Condensed" panose="02000000000000000000" pitchFamily="2" charset="0"/>
                </a:rPr>
                <a:t>Ni</a:t>
              </a:r>
            </a:p>
            <a:p>
              <a:pPr algn="ctr"/>
              <a:r>
                <a:rPr lang="es-CO" sz="2400" b="1" dirty="0">
                  <a:latin typeface="Roboto Condensed" panose="02000000000000000000" pitchFamily="2" charset="0"/>
                  <a:ea typeface="Roboto Condensed" panose="02000000000000000000" pitchFamily="2" charset="0"/>
                </a:rPr>
                <a:t>Pesimista</a:t>
              </a:r>
            </a:p>
            <a:p>
              <a:pPr algn="ctr"/>
              <a:r>
                <a:rPr lang="es-CO" sz="2400" b="1" dirty="0">
                  <a:latin typeface="Roboto Condensed" panose="02000000000000000000" pitchFamily="2" charset="0"/>
                  <a:ea typeface="Roboto Condensed" panose="02000000000000000000" pitchFamily="2" charset="0"/>
                </a:rPr>
                <a:t>Ni</a:t>
              </a:r>
            </a:p>
            <a:p>
              <a:pPr algn="ctr"/>
              <a:r>
                <a:rPr lang="es-CO" sz="2400" b="1" dirty="0">
                  <a:latin typeface="Roboto Condensed" panose="02000000000000000000" pitchFamily="2" charset="0"/>
                  <a:ea typeface="Roboto Condensed" panose="02000000000000000000" pitchFamily="2" charset="0"/>
                </a:rPr>
                <a:t>Optimista </a:t>
              </a:r>
            </a:p>
          </p:txBody>
        </p:sp>
        <p:sp>
          <p:nvSpPr>
            <p:cNvPr id="19" name="CuadroTexto 18"/>
            <p:cNvSpPr txBox="1"/>
            <p:nvPr/>
          </p:nvSpPr>
          <p:spPr>
            <a:xfrm>
              <a:off x="4176372" y="6331011"/>
              <a:ext cx="1986441" cy="461665"/>
            </a:xfrm>
            <a:prstGeom prst="rect">
              <a:avLst/>
            </a:prstGeom>
            <a:noFill/>
          </p:spPr>
          <p:txBody>
            <a:bodyPr wrap="none" rtlCol="0">
              <a:spAutoFit/>
            </a:bodyPr>
            <a:lstStyle/>
            <a:p>
              <a:r>
                <a:rPr lang="es-CO" sz="2400" b="1" dirty="0">
                  <a:latin typeface="Roboto Condensed" panose="02000000000000000000" pitchFamily="2" charset="0"/>
                  <a:ea typeface="Roboto Condensed" panose="02000000000000000000" pitchFamily="2" charset="0"/>
                </a:rPr>
                <a:t>Algo optimista</a:t>
              </a:r>
            </a:p>
          </p:txBody>
        </p:sp>
        <p:sp>
          <p:nvSpPr>
            <p:cNvPr id="20" name="CuadroTexto 19"/>
            <p:cNvSpPr txBox="1"/>
            <p:nvPr/>
          </p:nvSpPr>
          <p:spPr>
            <a:xfrm>
              <a:off x="1180226" y="6426349"/>
              <a:ext cx="2008883" cy="461665"/>
            </a:xfrm>
            <a:prstGeom prst="rect">
              <a:avLst/>
            </a:prstGeom>
            <a:noFill/>
          </p:spPr>
          <p:txBody>
            <a:bodyPr wrap="none" rtlCol="0">
              <a:spAutoFit/>
            </a:bodyPr>
            <a:lstStyle/>
            <a:p>
              <a:r>
                <a:rPr lang="es-CO" sz="2400" b="1" dirty="0">
                  <a:latin typeface="Roboto Condensed" panose="02000000000000000000" pitchFamily="2" charset="0"/>
                  <a:ea typeface="Roboto Condensed" panose="02000000000000000000" pitchFamily="2" charset="0"/>
                </a:rPr>
                <a:t>Muy optimista </a:t>
              </a:r>
            </a:p>
          </p:txBody>
        </p:sp>
        <p:sp>
          <p:nvSpPr>
            <p:cNvPr id="21" name="Rectángulo 20"/>
            <p:cNvSpPr/>
            <p:nvPr/>
          </p:nvSpPr>
          <p:spPr>
            <a:xfrm>
              <a:off x="1830988" y="4275361"/>
              <a:ext cx="947695" cy="646331"/>
            </a:xfrm>
            <a:prstGeom prst="rect">
              <a:avLst/>
            </a:prstGeom>
          </p:spPr>
          <p:txBody>
            <a:bodyPr wrap="none">
              <a:spAutoFit/>
            </a:bodyPr>
            <a:lstStyle/>
            <a:p>
              <a:r>
                <a:rPr lang="es-CO" sz="3600" b="1" dirty="0">
                  <a:solidFill>
                    <a:srgbClr val="5BC6D0"/>
                  </a:solidFill>
                  <a:latin typeface="Roboto Condensed" panose="02000000000000000000" pitchFamily="2" charset="0"/>
                  <a:ea typeface="Roboto Condensed" panose="02000000000000000000" pitchFamily="2" charset="0"/>
                </a:rPr>
                <a:t>14%</a:t>
              </a:r>
            </a:p>
          </p:txBody>
        </p:sp>
        <p:sp>
          <p:nvSpPr>
            <p:cNvPr id="22" name="Rectángulo 21"/>
            <p:cNvSpPr/>
            <p:nvPr/>
          </p:nvSpPr>
          <p:spPr>
            <a:xfrm rot="10800000" flipH="1" flipV="1">
              <a:off x="4776685" y="4275360"/>
              <a:ext cx="1202437" cy="646331"/>
            </a:xfrm>
            <a:prstGeom prst="rect">
              <a:avLst/>
            </a:prstGeom>
          </p:spPr>
          <p:txBody>
            <a:bodyPr wrap="square">
              <a:spAutoFit/>
            </a:bodyPr>
            <a:lstStyle/>
            <a:p>
              <a:r>
                <a:rPr lang="es-CO" sz="3600" b="1" dirty="0">
                  <a:solidFill>
                    <a:srgbClr val="5BC6D0"/>
                  </a:solidFill>
                  <a:latin typeface="Roboto Condensed" panose="02000000000000000000" pitchFamily="2" charset="0"/>
                  <a:ea typeface="Roboto Condensed" panose="02000000000000000000" pitchFamily="2" charset="0"/>
                </a:rPr>
                <a:t>25%</a:t>
              </a:r>
            </a:p>
          </p:txBody>
        </p:sp>
        <p:sp>
          <p:nvSpPr>
            <p:cNvPr id="23" name="Rectángulo 22"/>
            <p:cNvSpPr/>
            <p:nvPr/>
          </p:nvSpPr>
          <p:spPr>
            <a:xfrm>
              <a:off x="7800220" y="4275361"/>
              <a:ext cx="947695" cy="646331"/>
            </a:xfrm>
            <a:prstGeom prst="rect">
              <a:avLst/>
            </a:prstGeom>
          </p:spPr>
          <p:txBody>
            <a:bodyPr wrap="none">
              <a:spAutoFit/>
            </a:bodyPr>
            <a:lstStyle/>
            <a:p>
              <a:r>
                <a:rPr lang="es-CO" sz="3600" b="1" dirty="0">
                  <a:solidFill>
                    <a:srgbClr val="5BC6D0"/>
                  </a:solidFill>
                  <a:latin typeface="Roboto Condensed" panose="02000000000000000000" pitchFamily="2" charset="0"/>
                  <a:ea typeface="Roboto Condensed" panose="02000000000000000000" pitchFamily="2" charset="0"/>
                </a:rPr>
                <a:t>28%</a:t>
              </a:r>
            </a:p>
          </p:txBody>
        </p:sp>
        <p:sp>
          <p:nvSpPr>
            <p:cNvPr id="24" name="Rectángulo 23"/>
            <p:cNvSpPr/>
            <p:nvPr/>
          </p:nvSpPr>
          <p:spPr>
            <a:xfrm>
              <a:off x="10513665" y="4275361"/>
              <a:ext cx="947695" cy="646331"/>
            </a:xfrm>
            <a:prstGeom prst="rect">
              <a:avLst/>
            </a:prstGeom>
          </p:spPr>
          <p:txBody>
            <a:bodyPr wrap="none">
              <a:spAutoFit/>
            </a:bodyPr>
            <a:lstStyle/>
            <a:p>
              <a:r>
                <a:rPr lang="es-CO" sz="3600" b="1" dirty="0">
                  <a:solidFill>
                    <a:srgbClr val="5BC6D0"/>
                  </a:solidFill>
                  <a:latin typeface="Roboto Condensed" panose="02000000000000000000" pitchFamily="2" charset="0"/>
                  <a:ea typeface="Roboto Condensed" panose="02000000000000000000" pitchFamily="2" charset="0"/>
                </a:rPr>
                <a:t>18%</a:t>
              </a:r>
            </a:p>
          </p:txBody>
        </p:sp>
        <p:sp>
          <p:nvSpPr>
            <p:cNvPr id="25" name="Rectángulo 24"/>
            <p:cNvSpPr/>
            <p:nvPr/>
          </p:nvSpPr>
          <p:spPr>
            <a:xfrm flipH="1">
              <a:off x="13424725" y="4275361"/>
              <a:ext cx="1126310" cy="646331"/>
            </a:xfrm>
            <a:prstGeom prst="rect">
              <a:avLst/>
            </a:prstGeom>
          </p:spPr>
          <p:txBody>
            <a:bodyPr wrap="square">
              <a:spAutoFit/>
            </a:bodyPr>
            <a:lstStyle/>
            <a:p>
              <a:r>
                <a:rPr lang="es-CO" sz="3600" b="1" dirty="0">
                  <a:solidFill>
                    <a:srgbClr val="5BC6D0"/>
                  </a:solidFill>
                  <a:latin typeface="Roboto Condensed" panose="02000000000000000000" pitchFamily="2" charset="0"/>
                  <a:ea typeface="Roboto Condensed" panose="02000000000000000000" pitchFamily="2" charset="0"/>
                </a:rPr>
                <a:t>15%</a:t>
              </a:r>
            </a:p>
          </p:txBody>
        </p:sp>
        <p:pic>
          <p:nvPicPr>
            <p:cNvPr id="27" name="Gráfico 72" descr="Cara sonriente sin relleno">
              <a:extLst>
                <a:ext uri="{FF2B5EF4-FFF2-40B4-BE49-F238E27FC236}">
                  <a16:creationId xmlns:a16="http://schemas.microsoft.com/office/drawing/2014/main" id="{7D70A0BD-D483-4567-8668-F0D98882186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2393" y="5214746"/>
              <a:ext cx="914400" cy="914400"/>
            </a:xfrm>
            <a:prstGeom prst="rect">
              <a:avLst/>
            </a:prstGeom>
          </p:spPr>
        </p:pic>
        <p:pic>
          <p:nvPicPr>
            <p:cNvPr id="28" name="Gráfico 74" descr="Cara riendo sin relleno">
              <a:extLst>
                <a:ext uri="{FF2B5EF4-FFF2-40B4-BE49-F238E27FC236}">
                  <a16:creationId xmlns:a16="http://schemas.microsoft.com/office/drawing/2014/main" id="{DFEA5305-03E7-43DE-9389-D04D9C83CD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27468" y="5268220"/>
              <a:ext cx="914400" cy="914400"/>
            </a:xfrm>
            <a:prstGeom prst="rect">
              <a:avLst/>
            </a:prstGeom>
          </p:spPr>
        </p:pic>
        <p:pic>
          <p:nvPicPr>
            <p:cNvPr id="29" name="Gráfico 76" descr="Cara confusa sin relleno">
              <a:extLst>
                <a:ext uri="{FF2B5EF4-FFF2-40B4-BE49-F238E27FC236}">
                  <a16:creationId xmlns:a16="http://schemas.microsoft.com/office/drawing/2014/main" id="{FF768E44-1C6D-45BF-A0A0-6D3AA136A4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96744" y="5254473"/>
              <a:ext cx="914400" cy="914400"/>
            </a:xfrm>
            <a:prstGeom prst="rect">
              <a:avLst/>
            </a:prstGeom>
          </p:spPr>
        </p:pic>
        <p:pic>
          <p:nvPicPr>
            <p:cNvPr id="30" name="Gráfico 78" descr="Cara nerviosa sin relleno">
              <a:extLst>
                <a:ext uri="{FF2B5EF4-FFF2-40B4-BE49-F238E27FC236}">
                  <a16:creationId xmlns:a16="http://schemas.microsoft.com/office/drawing/2014/main" id="{98F7421A-8A59-4EA4-B817-7107FB5B1D4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34689" y="5234041"/>
              <a:ext cx="914400" cy="914400"/>
            </a:xfrm>
            <a:prstGeom prst="rect">
              <a:avLst/>
            </a:prstGeom>
          </p:spPr>
        </p:pic>
        <p:pic>
          <p:nvPicPr>
            <p:cNvPr id="31" name="Gráfico 80" descr="Cara preocupada sin relleno">
              <a:extLst>
                <a:ext uri="{FF2B5EF4-FFF2-40B4-BE49-F238E27FC236}">
                  <a16:creationId xmlns:a16="http://schemas.microsoft.com/office/drawing/2014/main" id="{3C5FFE7E-0E72-4B49-9CBF-A67CE4D8879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424725" y="5266442"/>
              <a:ext cx="914400" cy="914400"/>
            </a:xfrm>
            <a:prstGeom prst="rect">
              <a:avLst/>
            </a:prstGeom>
          </p:spPr>
        </p:pic>
      </p:grpSp>
      <p:cxnSp>
        <p:nvCxnSpPr>
          <p:cNvPr id="32" name="Conector recto 31">
            <a:extLst>
              <a:ext uri="{FF2B5EF4-FFF2-40B4-BE49-F238E27FC236}">
                <a16:creationId xmlns:a16="http://schemas.microsoft.com/office/drawing/2014/main" id="{568F79B6-21B2-41E8-B6FA-1A0C5C34999D}"/>
              </a:ext>
            </a:extLst>
          </p:cNvPr>
          <p:cNvCxnSpPr>
            <a:cxnSpLocks/>
          </p:cNvCxnSpPr>
          <p:nvPr/>
        </p:nvCxnSpPr>
        <p:spPr>
          <a:xfrm flipV="1">
            <a:off x="0" y="5120437"/>
            <a:ext cx="18364200" cy="4542"/>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
        <p:nvSpPr>
          <p:cNvPr id="3" name="Cerrar llave 2"/>
          <p:cNvSpPr/>
          <p:nvPr/>
        </p:nvSpPr>
        <p:spPr>
          <a:xfrm rot="5400000">
            <a:off x="13351263" y="6822470"/>
            <a:ext cx="603734" cy="17526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3" name="Rectángulo 32"/>
          <p:cNvSpPr/>
          <p:nvPr/>
        </p:nvSpPr>
        <p:spPr>
          <a:xfrm>
            <a:off x="13300101" y="8029427"/>
            <a:ext cx="949299" cy="646331"/>
          </a:xfrm>
          <a:prstGeom prst="rect">
            <a:avLst/>
          </a:prstGeom>
        </p:spPr>
        <p:txBody>
          <a:bodyPr wrap="none">
            <a:spAutoFit/>
          </a:bodyPr>
          <a:lstStyle/>
          <a:p>
            <a:r>
              <a:rPr lang="es-CO" sz="3600" b="1" dirty="0">
                <a:solidFill>
                  <a:srgbClr val="5BC6D0"/>
                </a:solidFill>
                <a:latin typeface="Roboto Condensed" panose="02000000000000000000" pitchFamily="2" charset="0"/>
                <a:ea typeface="Roboto Condensed" panose="02000000000000000000" pitchFamily="2" charset="0"/>
              </a:rPr>
              <a:t>33%</a:t>
            </a:r>
          </a:p>
        </p:txBody>
      </p:sp>
      <p:sp>
        <p:nvSpPr>
          <p:cNvPr id="34" name="Cerrar llave 33"/>
          <p:cNvSpPr/>
          <p:nvPr/>
        </p:nvSpPr>
        <p:spPr>
          <a:xfrm rot="5400000">
            <a:off x="4251767" y="6813151"/>
            <a:ext cx="603734" cy="17526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5" name="Rectángulo 34"/>
          <p:cNvSpPr/>
          <p:nvPr/>
        </p:nvSpPr>
        <p:spPr>
          <a:xfrm>
            <a:off x="4200605" y="8020108"/>
            <a:ext cx="949299" cy="646331"/>
          </a:xfrm>
          <a:prstGeom prst="rect">
            <a:avLst/>
          </a:prstGeom>
        </p:spPr>
        <p:txBody>
          <a:bodyPr wrap="none">
            <a:spAutoFit/>
          </a:bodyPr>
          <a:lstStyle/>
          <a:p>
            <a:r>
              <a:rPr lang="es-CO" sz="3600" b="1" dirty="0">
                <a:solidFill>
                  <a:srgbClr val="5BC6D0"/>
                </a:solidFill>
                <a:latin typeface="Roboto Condensed" panose="02000000000000000000" pitchFamily="2" charset="0"/>
                <a:ea typeface="Roboto Condensed" panose="02000000000000000000" pitchFamily="2" charset="0"/>
              </a:rPr>
              <a:t>39%</a:t>
            </a:r>
          </a:p>
        </p:txBody>
      </p:sp>
    </p:spTree>
    <p:extLst>
      <p:ext uri="{BB962C8B-B14F-4D97-AF65-F5344CB8AC3E}">
        <p14:creationId xmlns:p14="http://schemas.microsoft.com/office/powerpoint/2010/main" val="78921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295782"/>
            <a:ext cx="14017164" cy="3695435"/>
          </a:xfrm>
          <a:prstGeom prst="rect">
            <a:avLst/>
          </a:prstGeom>
        </p:spPr>
      </p:pic>
      <p:sp>
        <p:nvSpPr>
          <p:cNvPr id="3" name="TextBox 3"/>
          <p:cNvSpPr txBox="1"/>
          <p:nvPr/>
        </p:nvSpPr>
        <p:spPr>
          <a:xfrm>
            <a:off x="1066800" y="3738943"/>
            <a:ext cx="12801600" cy="4385816"/>
          </a:xfrm>
          <a:prstGeom prst="rect">
            <a:avLst/>
          </a:prstGeom>
        </p:spPr>
        <p:txBody>
          <a:bodyPr wrap="square" lIns="0" tIns="0" rIns="0" bIns="0" rtlCol="0" anchor="t">
            <a:spAutoFit/>
          </a:bodyPr>
          <a:lstStyle/>
          <a:p>
            <a:pPr>
              <a:lnSpc>
                <a:spcPts val="11438"/>
              </a:lnSpc>
            </a:pPr>
            <a:r>
              <a:rPr lang="en-US" sz="10998" dirty="0" err="1">
                <a:solidFill>
                  <a:srgbClr val="0A0A0A"/>
                </a:solidFill>
                <a:latin typeface="Roboto Condensed Bold"/>
              </a:rPr>
              <a:t>Módulo</a:t>
            </a:r>
            <a:r>
              <a:rPr lang="en-US" sz="10998" dirty="0">
                <a:solidFill>
                  <a:srgbClr val="0A0A0A"/>
                </a:solidFill>
                <a:latin typeface="Roboto Condensed Bold"/>
              </a:rPr>
              <a:t> 3</a:t>
            </a:r>
          </a:p>
          <a:p>
            <a:pPr>
              <a:lnSpc>
                <a:spcPts val="11438"/>
              </a:lnSpc>
            </a:pPr>
            <a:r>
              <a:rPr lang="en-US" sz="7200" dirty="0" err="1">
                <a:solidFill>
                  <a:srgbClr val="0A0A0A"/>
                </a:solidFill>
                <a:latin typeface="Roboto Condensed Bold"/>
              </a:rPr>
              <a:t>Conocimiento</a:t>
            </a:r>
            <a:r>
              <a:rPr lang="en-US" sz="7200" dirty="0">
                <a:solidFill>
                  <a:srgbClr val="0A0A0A"/>
                </a:solidFill>
                <a:latin typeface="Roboto Condensed Bold"/>
              </a:rPr>
              <a:t> general de </a:t>
            </a:r>
            <a:r>
              <a:rPr lang="en-US" sz="7200" dirty="0" err="1">
                <a:solidFill>
                  <a:srgbClr val="0A0A0A"/>
                </a:solidFill>
                <a:latin typeface="Roboto Condensed Bold"/>
              </a:rPr>
              <a:t>los</a:t>
            </a:r>
            <a:r>
              <a:rPr lang="en-US" sz="7200" dirty="0">
                <a:solidFill>
                  <a:srgbClr val="0A0A0A"/>
                </a:solidFill>
                <a:latin typeface="Roboto Condensed Bold"/>
              </a:rPr>
              <a:t> PNN</a:t>
            </a:r>
          </a:p>
          <a:p>
            <a:pPr>
              <a:lnSpc>
                <a:spcPts val="11438"/>
              </a:lnSpc>
            </a:pPr>
            <a:endParaRPr lang="en-US" sz="10998" dirty="0">
              <a:solidFill>
                <a:srgbClr val="0A0A0A"/>
              </a:solidFill>
              <a:latin typeface="Roboto Condensed Bold"/>
            </a:endParaRPr>
          </a:p>
        </p:txBody>
      </p:sp>
      <p:pic>
        <p:nvPicPr>
          <p:cNvPr id="4" name="Picture 4"/>
          <p:cNvPicPr>
            <a:picLocks noChangeAspect="1"/>
          </p:cNvPicPr>
          <p:nvPr/>
        </p:nvPicPr>
        <p:blipFill>
          <a:blip r:embed="rId4"/>
          <a:srcRect/>
          <a:stretch>
            <a:fillRect/>
          </a:stretch>
        </p:blipFill>
        <p:spPr>
          <a:xfrm>
            <a:off x="189141" y="9258301"/>
            <a:ext cx="1305449" cy="887881"/>
          </a:xfrm>
          <a:prstGeom prst="rect">
            <a:avLst/>
          </a:prstGeom>
        </p:spPr>
      </p:pic>
      <p:sp>
        <p:nvSpPr>
          <p:cNvPr id="5" name="AutoShape 5"/>
          <p:cNvSpPr/>
          <p:nvPr/>
        </p:nvSpPr>
        <p:spPr>
          <a:xfrm>
            <a:off x="16804036" y="0"/>
            <a:ext cx="1483965" cy="10515600"/>
          </a:xfrm>
          <a:prstGeom prst="rect">
            <a:avLst/>
          </a:prstGeom>
          <a:solidFill>
            <a:srgbClr val="F8DB31"/>
          </a:solidFill>
        </p:spPr>
      </p:sp>
      <p:pic>
        <p:nvPicPr>
          <p:cNvPr id="6" name="Picture 6"/>
          <p:cNvPicPr>
            <a:picLocks noChangeAspect="1"/>
          </p:cNvPicPr>
          <p:nvPr/>
        </p:nvPicPr>
        <p:blipFill>
          <a:blip r:embed="rId4"/>
          <a:srcRect/>
          <a:stretch>
            <a:fillRect/>
          </a:stretch>
        </p:blipFill>
        <p:spPr>
          <a:xfrm>
            <a:off x="16893294" y="9258301"/>
            <a:ext cx="1305449" cy="887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1" name="CuadroTexto 10"/>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2" name="Rectángulo 11"/>
          <p:cNvSpPr/>
          <p:nvPr/>
        </p:nvSpPr>
        <p:spPr>
          <a:xfrm>
            <a:off x="-228600" y="1696030"/>
            <a:ext cx="10207646" cy="856670"/>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Hablando acerca del medio ambiente</a:t>
            </a:r>
          </a:p>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 ¿Sabe usted qué es un área protegida? </a:t>
            </a:r>
          </a:p>
        </p:txBody>
      </p:sp>
      <p:grpSp>
        <p:nvGrpSpPr>
          <p:cNvPr id="30" name="Grupo 29">
            <a:extLst>
              <a:ext uri="{FF2B5EF4-FFF2-40B4-BE49-F238E27FC236}">
                <a16:creationId xmlns:a16="http://schemas.microsoft.com/office/drawing/2014/main" id="{C83615B3-C10F-4971-8AFB-D005C4696303}"/>
              </a:ext>
            </a:extLst>
          </p:cNvPr>
          <p:cNvGrpSpPr/>
          <p:nvPr/>
        </p:nvGrpSpPr>
        <p:grpSpPr>
          <a:xfrm>
            <a:off x="2461652" y="3606272"/>
            <a:ext cx="5836652" cy="4585228"/>
            <a:chOff x="2309080" y="2158269"/>
            <a:chExt cx="3789672" cy="3531064"/>
          </a:xfrm>
        </p:grpSpPr>
        <p:graphicFrame>
          <p:nvGraphicFramePr>
            <p:cNvPr id="31" name="Chart 9">
              <a:extLst>
                <a:ext uri="{FF2B5EF4-FFF2-40B4-BE49-F238E27FC236}">
                  <a16:creationId xmlns:a16="http://schemas.microsoft.com/office/drawing/2014/main" id="{064A439D-8BEE-43CA-9AD3-74DF72698A67}"/>
                </a:ext>
              </a:extLst>
            </p:cNvPr>
            <p:cNvGraphicFramePr/>
            <p:nvPr/>
          </p:nvGraphicFramePr>
          <p:xfrm>
            <a:off x="2532165" y="2158269"/>
            <a:ext cx="2806356" cy="3531064"/>
          </p:xfrm>
          <a:graphic>
            <a:graphicData uri="http://schemas.openxmlformats.org/drawingml/2006/chart">
              <c:chart xmlns:c="http://schemas.openxmlformats.org/drawingml/2006/chart" xmlns:r="http://schemas.openxmlformats.org/officeDocument/2006/relationships" r:id="rId4"/>
            </a:graphicData>
          </a:graphic>
        </p:graphicFrame>
        <p:sp>
          <p:nvSpPr>
            <p:cNvPr id="32" name="CuadroTexto 31">
              <a:extLst>
                <a:ext uri="{FF2B5EF4-FFF2-40B4-BE49-F238E27FC236}">
                  <a16:creationId xmlns:a16="http://schemas.microsoft.com/office/drawing/2014/main" id="{695C9A6A-651F-44EF-A970-50A607718236}"/>
                </a:ext>
              </a:extLst>
            </p:cNvPr>
            <p:cNvSpPr txBox="1"/>
            <p:nvPr/>
          </p:nvSpPr>
          <p:spPr>
            <a:xfrm>
              <a:off x="2440927" y="2323926"/>
              <a:ext cx="604105"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33" name="CuadroTexto 32">
              <a:extLst>
                <a:ext uri="{FF2B5EF4-FFF2-40B4-BE49-F238E27FC236}">
                  <a16:creationId xmlns:a16="http://schemas.microsoft.com/office/drawing/2014/main" id="{B3D13AAA-7FA7-4A26-95AD-CDB3541831F7}"/>
                </a:ext>
              </a:extLst>
            </p:cNvPr>
            <p:cNvSpPr txBox="1"/>
            <p:nvPr/>
          </p:nvSpPr>
          <p:spPr>
            <a:xfrm>
              <a:off x="4793688" y="3909212"/>
              <a:ext cx="1305064" cy="584775"/>
            </a:xfrm>
            <a:prstGeom prst="rect">
              <a:avLst/>
            </a:prstGeom>
            <a:noFill/>
          </p:spPr>
          <p:txBody>
            <a:bodyPr wrap="square">
              <a:spAutoFit/>
            </a:bodyPr>
            <a:lstStyle/>
            <a:p>
              <a:r>
                <a:rPr lang="es-CO" sz="3200" b="1" dirty="0">
                  <a:solidFill>
                    <a:srgbClr val="F8DB31"/>
                  </a:solidFill>
                  <a:latin typeface="Century Gothic" panose="020B0502020202020204" pitchFamily="34" charset="0"/>
                </a:rPr>
                <a:t>64%</a:t>
              </a:r>
            </a:p>
          </p:txBody>
        </p:sp>
        <p:sp>
          <p:nvSpPr>
            <p:cNvPr id="34" name="CuadroTexto 33">
              <a:extLst>
                <a:ext uri="{FF2B5EF4-FFF2-40B4-BE49-F238E27FC236}">
                  <a16:creationId xmlns:a16="http://schemas.microsoft.com/office/drawing/2014/main" id="{A0208D53-A4BF-47DC-8AD9-A0EAAC88547C}"/>
                </a:ext>
              </a:extLst>
            </p:cNvPr>
            <p:cNvSpPr txBox="1"/>
            <p:nvPr/>
          </p:nvSpPr>
          <p:spPr>
            <a:xfrm>
              <a:off x="4766298" y="3489916"/>
              <a:ext cx="525383"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35" name="CuadroTexto 34">
              <a:extLst>
                <a:ext uri="{FF2B5EF4-FFF2-40B4-BE49-F238E27FC236}">
                  <a16:creationId xmlns:a16="http://schemas.microsoft.com/office/drawing/2014/main" id="{DEEDECA1-F760-453C-AB71-03E9B124F850}"/>
                </a:ext>
              </a:extLst>
            </p:cNvPr>
            <p:cNvSpPr txBox="1"/>
            <p:nvPr/>
          </p:nvSpPr>
          <p:spPr>
            <a:xfrm>
              <a:off x="2309080" y="2593956"/>
              <a:ext cx="677564" cy="450333"/>
            </a:xfrm>
            <a:prstGeom prst="rect">
              <a:avLst/>
            </a:prstGeom>
            <a:noFill/>
          </p:spPr>
          <p:txBody>
            <a:bodyPr wrap="square">
              <a:spAutoFit/>
            </a:bodyPr>
            <a:lstStyle/>
            <a:p>
              <a:r>
                <a:rPr lang="es-CO" sz="3200" b="1" dirty="0">
                  <a:solidFill>
                    <a:srgbClr val="5BC6D0"/>
                  </a:solidFill>
                  <a:latin typeface="Century Gothic" panose="020B0502020202020204" pitchFamily="34" charset="0"/>
                </a:rPr>
                <a:t>36%</a:t>
              </a:r>
            </a:p>
          </p:txBody>
        </p:sp>
      </p:grpSp>
      <p:sp>
        <p:nvSpPr>
          <p:cNvPr id="26" name="Rectángulo 25"/>
          <p:cNvSpPr/>
          <p:nvPr/>
        </p:nvSpPr>
        <p:spPr>
          <a:xfrm>
            <a:off x="9727332" y="1708867"/>
            <a:ext cx="7341468" cy="830997"/>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¿Sabe usted o ha escuchado qué es un</a:t>
            </a:r>
          </a:p>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 Parque Nacional Natural?</a:t>
            </a:r>
          </a:p>
        </p:txBody>
      </p:sp>
      <p:grpSp>
        <p:nvGrpSpPr>
          <p:cNvPr id="42" name="Grupo 41">
            <a:extLst>
              <a:ext uri="{FF2B5EF4-FFF2-40B4-BE49-F238E27FC236}">
                <a16:creationId xmlns:a16="http://schemas.microsoft.com/office/drawing/2014/main" id="{08FE6D05-6E57-4406-8843-15BDDF21487B}"/>
              </a:ext>
            </a:extLst>
          </p:cNvPr>
          <p:cNvGrpSpPr/>
          <p:nvPr/>
        </p:nvGrpSpPr>
        <p:grpSpPr>
          <a:xfrm>
            <a:off x="11379817" y="2166452"/>
            <a:ext cx="6583832" cy="7321089"/>
            <a:chOff x="2532165" y="2158269"/>
            <a:chExt cx="4299726" cy="3531064"/>
          </a:xfrm>
        </p:grpSpPr>
        <p:graphicFrame>
          <p:nvGraphicFramePr>
            <p:cNvPr id="43" name="Chart 9">
              <a:extLst>
                <a:ext uri="{FF2B5EF4-FFF2-40B4-BE49-F238E27FC236}">
                  <a16:creationId xmlns:a16="http://schemas.microsoft.com/office/drawing/2014/main" id="{9186E4C6-2A67-41C0-A596-55C15A4E90F0}"/>
                </a:ext>
              </a:extLst>
            </p:cNvPr>
            <p:cNvGraphicFramePr/>
            <p:nvPr/>
          </p:nvGraphicFramePr>
          <p:xfrm>
            <a:off x="2532165" y="2158269"/>
            <a:ext cx="2806356" cy="3531064"/>
          </p:xfrm>
          <a:graphic>
            <a:graphicData uri="http://schemas.openxmlformats.org/drawingml/2006/chart">
              <c:chart xmlns:c="http://schemas.openxmlformats.org/drawingml/2006/chart" xmlns:r="http://schemas.openxmlformats.org/officeDocument/2006/relationships" r:id="rId5"/>
            </a:graphicData>
          </a:graphic>
        </p:graphicFrame>
        <p:sp>
          <p:nvSpPr>
            <p:cNvPr id="44" name="CuadroTexto 43">
              <a:extLst>
                <a:ext uri="{FF2B5EF4-FFF2-40B4-BE49-F238E27FC236}">
                  <a16:creationId xmlns:a16="http://schemas.microsoft.com/office/drawing/2014/main" id="{017BA95E-2C6F-41F5-AC80-25C78A9B65EE}"/>
                </a:ext>
              </a:extLst>
            </p:cNvPr>
            <p:cNvSpPr txBox="1"/>
            <p:nvPr/>
          </p:nvSpPr>
          <p:spPr>
            <a:xfrm>
              <a:off x="3624732" y="2566577"/>
              <a:ext cx="2334004" cy="244811"/>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45" name="CuadroTexto 44">
              <a:extLst>
                <a:ext uri="{FF2B5EF4-FFF2-40B4-BE49-F238E27FC236}">
                  <a16:creationId xmlns:a16="http://schemas.microsoft.com/office/drawing/2014/main" id="{38D94C46-86A4-4808-83C8-41C082B56C55}"/>
                </a:ext>
              </a:extLst>
            </p:cNvPr>
            <p:cNvSpPr txBox="1"/>
            <p:nvPr/>
          </p:nvSpPr>
          <p:spPr>
            <a:xfrm>
              <a:off x="4700947" y="4507968"/>
              <a:ext cx="812868" cy="282045"/>
            </a:xfrm>
            <a:prstGeom prst="rect">
              <a:avLst/>
            </a:prstGeom>
            <a:noFill/>
          </p:spPr>
          <p:txBody>
            <a:bodyPr wrap="square">
              <a:spAutoFit/>
            </a:bodyPr>
            <a:lstStyle/>
            <a:p>
              <a:r>
                <a:rPr lang="es-CO" sz="3200" b="1" dirty="0">
                  <a:solidFill>
                    <a:srgbClr val="F8DB31"/>
                  </a:solidFill>
                  <a:latin typeface="Century Gothic" panose="020B0502020202020204" pitchFamily="34" charset="0"/>
                </a:rPr>
                <a:t>82%</a:t>
              </a:r>
            </a:p>
          </p:txBody>
        </p:sp>
        <p:sp>
          <p:nvSpPr>
            <p:cNvPr id="46" name="CuadroTexto 45">
              <a:extLst>
                <a:ext uri="{FF2B5EF4-FFF2-40B4-BE49-F238E27FC236}">
                  <a16:creationId xmlns:a16="http://schemas.microsoft.com/office/drawing/2014/main" id="{94A1076E-8FA0-45D9-8EAB-D6B2B170315A}"/>
                </a:ext>
              </a:extLst>
            </p:cNvPr>
            <p:cNvSpPr txBox="1"/>
            <p:nvPr/>
          </p:nvSpPr>
          <p:spPr>
            <a:xfrm>
              <a:off x="4497887" y="4295991"/>
              <a:ext cx="2334004" cy="244811"/>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47" name="CuadroTexto 46">
              <a:extLst>
                <a:ext uri="{FF2B5EF4-FFF2-40B4-BE49-F238E27FC236}">
                  <a16:creationId xmlns:a16="http://schemas.microsoft.com/office/drawing/2014/main" id="{AED9AE60-A918-4130-86D2-B044E1CCA01C}"/>
                </a:ext>
              </a:extLst>
            </p:cNvPr>
            <p:cNvSpPr txBox="1"/>
            <p:nvPr/>
          </p:nvSpPr>
          <p:spPr>
            <a:xfrm>
              <a:off x="3511425" y="2760709"/>
              <a:ext cx="747741" cy="282045"/>
            </a:xfrm>
            <a:prstGeom prst="rect">
              <a:avLst/>
            </a:prstGeom>
            <a:noFill/>
          </p:spPr>
          <p:txBody>
            <a:bodyPr wrap="square">
              <a:spAutoFit/>
            </a:bodyPr>
            <a:lstStyle/>
            <a:p>
              <a:r>
                <a:rPr lang="es-CO" sz="3200" b="1" dirty="0">
                  <a:solidFill>
                    <a:srgbClr val="5BC6D0"/>
                  </a:solidFill>
                  <a:latin typeface="Century Gothic" panose="020B0502020202020204" pitchFamily="34" charset="0"/>
                </a:rPr>
                <a:t>18%</a:t>
              </a:r>
            </a:p>
          </p:txBody>
        </p:sp>
      </p:grpSp>
      <p:cxnSp>
        <p:nvCxnSpPr>
          <p:cNvPr id="48" name="Conector recto 47">
            <a:extLst>
              <a:ext uri="{FF2B5EF4-FFF2-40B4-BE49-F238E27FC236}">
                <a16:creationId xmlns:a16="http://schemas.microsoft.com/office/drawing/2014/main" id="{EDA8BEE7-0551-45CC-B955-126BF248CCFD}"/>
              </a:ext>
            </a:extLst>
          </p:cNvPr>
          <p:cNvCxnSpPr>
            <a:cxnSpLocks/>
          </p:cNvCxnSpPr>
          <p:nvPr/>
        </p:nvCxnSpPr>
        <p:spPr>
          <a:xfrm>
            <a:off x="8915400" y="1776218"/>
            <a:ext cx="0" cy="7146286"/>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4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0" name="CuadroTexto 9"/>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2" name="Rectángulo 11"/>
          <p:cNvSpPr/>
          <p:nvPr/>
        </p:nvSpPr>
        <p:spPr>
          <a:xfrm>
            <a:off x="2038874" y="1711869"/>
            <a:ext cx="14467358" cy="523220"/>
          </a:xfrm>
          <a:prstGeom prst="rect">
            <a:avLst/>
          </a:prstGeom>
        </p:spPr>
        <p:txBody>
          <a:bodyPr wrap="none">
            <a:spAutoFit/>
          </a:bodyPr>
          <a:lstStyle/>
          <a:p>
            <a:r>
              <a:rPr lang="es-CO" sz="2800" b="1" dirty="0">
                <a:latin typeface="Roboto Condensed" panose="02000000000000000000" pitchFamily="2" charset="0"/>
                <a:ea typeface="Roboto Condensed" panose="02000000000000000000" pitchFamily="2" charset="0"/>
              </a:rPr>
              <a:t>Según su opinión, ¿cuál cree que es la región geográfica con más Parques Nacionales Naturales?</a:t>
            </a:r>
            <a:endParaRPr lang="es-CO" sz="2800" dirty="0">
              <a:latin typeface="Roboto Condensed" panose="02000000000000000000" pitchFamily="2" charset="0"/>
              <a:ea typeface="Roboto Condensed" panose="02000000000000000000" pitchFamily="2" charset="0"/>
            </a:endParaRPr>
          </a:p>
        </p:txBody>
      </p:sp>
      <p:grpSp>
        <p:nvGrpSpPr>
          <p:cNvPr id="8" name="Grupo 7">
            <a:extLst>
              <a:ext uri="{FF2B5EF4-FFF2-40B4-BE49-F238E27FC236}">
                <a16:creationId xmlns:a16="http://schemas.microsoft.com/office/drawing/2014/main" id="{474A0EC8-A884-4AAA-8A06-13A02CD70FD3}"/>
              </a:ext>
            </a:extLst>
          </p:cNvPr>
          <p:cNvGrpSpPr/>
          <p:nvPr/>
        </p:nvGrpSpPr>
        <p:grpSpPr>
          <a:xfrm>
            <a:off x="435629" y="3493725"/>
            <a:ext cx="17416742" cy="3762242"/>
            <a:chOff x="378113" y="3487813"/>
            <a:chExt cx="17416742" cy="3762242"/>
          </a:xfrm>
        </p:grpSpPr>
        <p:sp>
          <p:nvSpPr>
            <p:cNvPr id="63" name="CuadroTexto 62"/>
            <p:cNvSpPr txBox="1"/>
            <p:nvPr/>
          </p:nvSpPr>
          <p:spPr>
            <a:xfrm>
              <a:off x="4615780" y="4153416"/>
              <a:ext cx="1134297" cy="646331"/>
            </a:xfrm>
            <a:prstGeom prst="rect">
              <a:avLst/>
            </a:prstGeom>
            <a:noFill/>
          </p:spPr>
          <p:txBody>
            <a:bodyPr wrap="square" rtlCol="0">
              <a:spAutoFit/>
            </a:bodyPr>
            <a:lstStyle/>
            <a:p>
              <a:r>
                <a:rPr lang="es-ES" sz="3600" b="1" dirty="0">
                  <a:latin typeface="Roboto Condensed" panose="02000000000000000000" pitchFamily="2" charset="0"/>
                  <a:ea typeface="Roboto Condensed" panose="02000000000000000000" pitchFamily="2" charset="0"/>
                </a:rPr>
                <a:t>14%</a:t>
              </a:r>
              <a:endParaRPr lang="es-CO" sz="3600" b="1" dirty="0">
                <a:latin typeface="Roboto Condensed" panose="02000000000000000000" pitchFamily="2" charset="0"/>
                <a:ea typeface="Roboto Condensed" panose="02000000000000000000" pitchFamily="2" charset="0"/>
              </a:endParaRPr>
            </a:p>
          </p:txBody>
        </p:sp>
        <p:sp>
          <p:nvSpPr>
            <p:cNvPr id="74" name="CuadroTexto 73"/>
            <p:cNvSpPr txBox="1"/>
            <p:nvPr/>
          </p:nvSpPr>
          <p:spPr>
            <a:xfrm>
              <a:off x="1566296" y="4183187"/>
              <a:ext cx="1630532" cy="646331"/>
            </a:xfrm>
            <a:prstGeom prst="rect">
              <a:avLst/>
            </a:prstGeom>
            <a:noFill/>
          </p:spPr>
          <p:txBody>
            <a:bodyPr wrap="square" rtlCol="0">
              <a:spAutoFit/>
            </a:bodyPr>
            <a:lstStyle/>
            <a:p>
              <a:pPr algn="ctr"/>
              <a:r>
                <a:rPr lang="es-ES" sz="3600" b="1" dirty="0">
                  <a:latin typeface="Roboto Condensed" panose="02000000000000000000" pitchFamily="2" charset="0"/>
                  <a:ea typeface="Roboto Condensed" panose="02000000000000000000" pitchFamily="2" charset="0"/>
                </a:rPr>
                <a:t>15%</a:t>
              </a:r>
              <a:endParaRPr lang="es-CO" sz="3600" b="1" dirty="0">
                <a:latin typeface="Roboto Condensed" panose="02000000000000000000" pitchFamily="2" charset="0"/>
                <a:ea typeface="Roboto Condensed" panose="02000000000000000000" pitchFamily="2" charset="0"/>
              </a:endParaRPr>
            </a:p>
          </p:txBody>
        </p:sp>
        <p:sp>
          <p:nvSpPr>
            <p:cNvPr id="76" name="CuadroTexto 75"/>
            <p:cNvSpPr txBox="1"/>
            <p:nvPr/>
          </p:nvSpPr>
          <p:spPr>
            <a:xfrm>
              <a:off x="1139599" y="6049726"/>
              <a:ext cx="2304526" cy="1200329"/>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Amazonía (Amazonas, Caquetá, Guainía, Guaviare, Meta, Putumayo)</a:t>
              </a:r>
              <a:endParaRPr lang="es-CO" dirty="0">
                <a:latin typeface="Roboto Condensed" panose="02000000000000000000" pitchFamily="2" charset="0"/>
                <a:ea typeface="Roboto Condensed" panose="02000000000000000000" pitchFamily="2" charset="0"/>
              </a:endParaRPr>
            </a:p>
          </p:txBody>
        </p:sp>
        <p:sp>
          <p:nvSpPr>
            <p:cNvPr id="77" name="CuadroTexto 76"/>
            <p:cNvSpPr txBox="1"/>
            <p:nvPr/>
          </p:nvSpPr>
          <p:spPr>
            <a:xfrm>
              <a:off x="3705435" y="5993002"/>
              <a:ext cx="2476961" cy="1200329"/>
            </a:xfrm>
            <a:prstGeom prst="rect">
              <a:avLst/>
            </a:prstGeom>
            <a:noFill/>
          </p:spPr>
          <p:txBody>
            <a:bodyPr wrap="none" rtlCol="0">
              <a:spAutoFit/>
            </a:bodyPr>
            <a:lstStyle/>
            <a:p>
              <a:pPr algn="ctr"/>
              <a:r>
                <a:rPr lang="es-ES" dirty="0">
                  <a:latin typeface="Roboto Condensed" panose="02000000000000000000" pitchFamily="2" charset="0"/>
                  <a:ea typeface="Roboto Condensed" panose="02000000000000000000" pitchFamily="2" charset="0"/>
                </a:rPr>
                <a:t>Andes (Antioquia Boyacá</a:t>
              </a:r>
            </a:p>
            <a:p>
              <a:pPr algn="ctr"/>
              <a:r>
                <a:rPr lang="es-ES" dirty="0">
                  <a:latin typeface="Roboto Condensed" panose="02000000000000000000" pitchFamily="2" charset="0"/>
                  <a:ea typeface="Roboto Condensed" panose="02000000000000000000" pitchFamily="2" charset="0"/>
                </a:rPr>
                <a:t> Caldas Caquetá</a:t>
              </a:r>
            </a:p>
            <a:p>
              <a:pPr algn="ctr"/>
              <a:r>
                <a:rPr lang="es-ES" dirty="0">
                  <a:latin typeface="Roboto Condensed" panose="02000000000000000000" pitchFamily="2" charset="0"/>
                  <a:ea typeface="Roboto Condensed" panose="02000000000000000000" pitchFamily="2" charset="0"/>
                </a:rPr>
                <a:t>Cauca, Chocó, </a:t>
              </a:r>
            </a:p>
            <a:p>
              <a:pPr algn="ctr"/>
              <a:r>
                <a:rPr lang="es-ES" dirty="0">
                  <a:latin typeface="Roboto Condensed" panose="02000000000000000000" pitchFamily="2" charset="0"/>
                  <a:ea typeface="Roboto Condensed" panose="02000000000000000000" pitchFamily="2" charset="0"/>
                </a:rPr>
                <a:t>Cundinamarca)</a:t>
              </a:r>
              <a:endParaRPr lang="es-CO" dirty="0">
                <a:latin typeface="Roboto Condensed" panose="02000000000000000000" pitchFamily="2" charset="0"/>
                <a:ea typeface="Roboto Condensed" panose="02000000000000000000" pitchFamily="2" charset="0"/>
              </a:endParaRPr>
            </a:p>
          </p:txBody>
        </p:sp>
        <p:sp>
          <p:nvSpPr>
            <p:cNvPr id="78" name="CuadroTexto 77"/>
            <p:cNvSpPr txBox="1"/>
            <p:nvPr/>
          </p:nvSpPr>
          <p:spPr>
            <a:xfrm>
              <a:off x="15392400" y="5982007"/>
              <a:ext cx="957313" cy="369332"/>
            </a:xfrm>
            <a:prstGeom prst="rect">
              <a:avLst/>
            </a:prstGeom>
            <a:noFill/>
          </p:spPr>
          <p:txBody>
            <a:bodyPr wrap="none" rtlCol="0">
              <a:spAutoFit/>
            </a:bodyPr>
            <a:lstStyle/>
            <a:p>
              <a:r>
                <a:rPr lang="es-ES" dirty="0">
                  <a:latin typeface="Roboto Condensed" panose="02000000000000000000" pitchFamily="2" charset="0"/>
                  <a:ea typeface="Roboto Condensed" panose="02000000000000000000" pitchFamily="2" charset="0"/>
                </a:rPr>
                <a:t>No sabe</a:t>
              </a:r>
              <a:endParaRPr lang="es-CO" dirty="0">
                <a:latin typeface="Roboto Condensed" panose="02000000000000000000" pitchFamily="2" charset="0"/>
                <a:ea typeface="Roboto Condensed" panose="02000000000000000000" pitchFamily="2" charset="0"/>
              </a:endParaRPr>
            </a:p>
          </p:txBody>
        </p:sp>
        <p:sp>
          <p:nvSpPr>
            <p:cNvPr id="79" name="CuadroTexto 78"/>
            <p:cNvSpPr txBox="1"/>
            <p:nvPr/>
          </p:nvSpPr>
          <p:spPr>
            <a:xfrm>
              <a:off x="6549260" y="5994910"/>
              <a:ext cx="2500749" cy="646331"/>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Pacífico (Valle del Cauca, </a:t>
              </a:r>
            </a:p>
            <a:p>
              <a:pPr algn="ctr"/>
              <a:r>
                <a:rPr lang="es-ES" dirty="0">
                  <a:latin typeface="Roboto Condensed" panose="02000000000000000000" pitchFamily="2" charset="0"/>
                  <a:ea typeface="Roboto Condensed" panose="02000000000000000000" pitchFamily="2" charset="0"/>
                </a:rPr>
                <a:t>Chocó y Nariño)</a:t>
              </a:r>
              <a:endParaRPr lang="es-CO" dirty="0">
                <a:latin typeface="Roboto Condensed" panose="02000000000000000000" pitchFamily="2" charset="0"/>
                <a:ea typeface="Roboto Condensed" panose="02000000000000000000" pitchFamily="2" charset="0"/>
              </a:endParaRPr>
            </a:p>
          </p:txBody>
        </p:sp>
        <p:sp>
          <p:nvSpPr>
            <p:cNvPr id="80" name="CuadroTexto 79"/>
            <p:cNvSpPr txBox="1"/>
            <p:nvPr/>
          </p:nvSpPr>
          <p:spPr>
            <a:xfrm>
              <a:off x="12268200" y="5983359"/>
              <a:ext cx="1963038" cy="923330"/>
            </a:xfrm>
            <a:prstGeom prst="rect">
              <a:avLst/>
            </a:prstGeom>
            <a:noFill/>
          </p:spPr>
          <p:txBody>
            <a:bodyPr wrap="none" rtlCol="0">
              <a:spAutoFit/>
            </a:bodyPr>
            <a:lstStyle/>
            <a:p>
              <a:pPr algn="ctr"/>
              <a:r>
                <a:rPr lang="es-ES" dirty="0">
                  <a:latin typeface="Roboto Condensed" panose="02000000000000000000" pitchFamily="2" charset="0"/>
                  <a:ea typeface="Roboto Condensed" panose="02000000000000000000" pitchFamily="2" charset="0"/>
                </a:rPr>
                <a:t>Orinoquía </a:t>
              </a:r>
            </a:p>
            <a:p>
              <a:pPr algn="ctr"/>
              <a:r>
                <a:rPr lang="es-ES" dirty="0">
                  <a:latin typeface="Roboto Condensed" panose="02000000000000000000" pitchFamily="2" charset="0"/>
                  <a:ea typeface="Roboto Condensed" panose="02000000000000000000" pitchFamily="2" charset="0"/>
                </a:rPr>
                <a:t>(Arauca, Casanare,</a:t>
              </a:r>
            </a:p>
            <a:p>
              <a:pPr algn="ctr"/>
              <a:r>
                <a:rPr lang="es-ES" dirty="0">
                  <a:latin typeface="Roboto Condensed" panose="02000000000000000000" pitchFamily="2" charset="0"/>
                  <a:ea typeface="Roboto Condensed" panose="02000000000000000000" pitchFamily="2" charset="0"/>
                </a:rPr>
                <a:t> Meta y Vichada)</a:t>
              </a:r>
              <a:endParaRPr lang="es-CO" dirty="0">
                <a:latin typeface="Roboto Condensed" panose="02000000000000000000" pitchFamily="2" charset="0"/>
                <a:ea typeface="Roboto Condensed" panose="02000000000000000000" pitchFamily="2" charset="0"/>
              </a:endParaRPr>
            </a:p>
          </p:txBody>
        </p:sp>
        <p:sp>
          <p:nvSpPr>
            <p:cNvPr id="81" name="CuadroTexto 80"/>
            <p:cNvSpPr txBox="1"/>
            <p:nvPr/>
          </p:nvSpPr>
          <p:spPr>
            <a:xfrm>
              <a:off x="9107819" y="5965678"/>
              <a:ext cx="2598789" cy="1200329"/>
            </a:xfrm>
            <a:prstGeom prst="rect">
              <a:avLst/>
            </a:prstGeom>
            <a:noFill/>
          </p:spPr>
          <p:txBody>
            <a:bodyPr wrap="none" rtlCol="0">
              <a:spAutoFit/>
            </a:bodyPr>
            <a:lstStyle/>
            <a:p>
              <a:pPr algn="ctr"/>
              <a:r>
                <a:rPr lang="es-ES" dirty="0">
                  <a:latin typeface="Roboto Condensed" panose="02000000000000000000" pitchFamily="2" charset="0"/>
                  <a:ea typeface="Roboto Condensed" panose="02000000000000000000" pitchFamily="2" charset="0"/>
                </a:rPr>
                <a:t>Caribe (Atlántico, Bolívar, </a:t>
              </a:r>
            </a:p>
            <a:p>
              <a:pPr algn="ctr"/>
              <a:r>
                <a:rPr lang="es-ES" dirty="0">
                  <a:latin typeface="Roboto Condensed" panose="02000000000000000000" pitchFamily="2" charset="0"/>
                  <a:ea typeface="Roboto Condensed" panose="02000000000000000000" pitchFamily="2" charset="0"/>
                </a:rPr>
                <a:t>Cesar, Córdoba,</a:t>
              </a:r>
            </a:p>
            <a:p>
              <a:pPr algn="ctr"/>
              <a:r>
                <a:rPr lang="es-ES" dirty="0">
                  <a:latin typeface="Roboto Condensed" panose="02000000000000000000" pitchFamily="2" charset="0"/>
                  <a:ea typeface="Roboto Condensed" panose="02000000000000000000" pitchFamily="2" charset="0"/>
                </a:rPr>
                <a:t> La Guajira y </a:t>
              </a:r>
            </a:p>
            <a:p>
              <a:pPr algn="ctr"/>
              <a:r>
                <a:rPr lang="es-ES" dirty="0">
                  <a:latin typeface="Roboto Condensed" panose="02000000000000000000" pitchFamily="2" charset="0"/>
                  <a:ea typeface="Roboto Condensed" panose="02000000000000000000" pitchFamily="2" charset="0"/>
                </a:rPr>
                <a:t>Magdalena)</a:t>
              </a:r>
              <a:endParaRPr lang="es-CO" dirty="0">
                <a:latin typeface="Roboto Condensed" panose="02000000000000000000" pitchFamily="2" charset="0"/>
                <a:ea typeface="Roboto Condensed" panose="02000000000000000000" pitchFamily="2" charset="0"/>
              </a:endParaRPr>
            </a:p>
          </p:txBody>
        </p:sp>
        <p:sp>
          <p:nvSpPr>
            <p:cNvPr id="84" name="CuadroTexto 83">
              <a:extLst>
                <a:ext uri="{FF2B5EF4-FFF2-40B4-BE49-F238E27FC236}">
                  <a16:creationId xmlns:a16="http://schemas.microsoft.com/office/drawing/2014/main" id="{A9466B2D-72BB-46EC-9FD4-5D2DAE4BE033}"/>
                </a:ext>
              </a:extLst>
            </p:cNvPr>
            <p:cNvSpPr txBox="1"/>
            <p:nvPr/>
          </p:nvSpPr>
          <p:spPr>
            <a:xfrm>
              <a:off x="7179410" y="4165094"/>
              <a:ext cx="1158607" cy="646331"/>
            </a:xfrm>
            <a:prstGeom prst="rect">
              <a:avLst/>
            </a:prstGeom>
            <a:noFill/>
          </p:spPr>
          <p:txBody>
            <a:bodyPr wrap="square" rtlCol="0">
              <a:spAutoFit/>
            </a:bodyPr>
            <a:lstStyle/>
            <a:p>
              <a:r>
                <a:rPr lang="es-ES" sz="3600" b="1" dirty="0">
                  <a:latin typeface="Roboto Condensed" panose="02000000000000000000" pitchFamily="2" charset="0"/>
                  <a:ea typeface="Roboto Condensed" panose="02000000000000000000" pitchFamily="2" charset="0"/>
                </a:rPr>
                <a:t>12%</a:t>
              </a:r>
              <a:endParaRPr lang="es-CO" sz="3600" b="1" dirty="0">
                <a:latin typeface="Roboto Condensed" panose="02000000000000000000" pitchFamily="2" charset="0"/>
                <a:ea typeface="Roboto Condensed" panose="02000000000000000000" pitchFamily="2" charset="0"/>
              </a:endParaRPr>
            </a:p>
          </p:txBody>
        </p:sp>
        <p:sp>
          <p:nvSpPr>
            <p:cNvPr id="85" name="CuadroTexto 84">
              <a:extLst>
                <a:ext uri="{FF2B5EF4-FFF2-40B4-BE49-F238E27FC236}">
                  <a16:creationId xmlns:a16="http://schemas.microsoft.com/office/drawing/2014/main" id="{D2F370DE-A850-4734-8D42-36AFB1E899C5}"/>
                </a:ext>
              </a:extLst>
            </p:cNvPr>
            <p:cNvSpPr txBox="1"/>
            <p:nvPr/>
          </p:nvSpPr>
          <p:spPr>
            <a:xfrm>
              <a:off x="15500338" y="3975341"/>
              <a:ext cx="1158607" cy="646331"/>
            </a:xfrm>
            <a:prstGeom prst="rect">
              <a:avLst/>
            </a:prstGeom>
            <a:noFill/>
          </p:spPr>
          <p:txBody>
            <a:bodyPr wrap="square" rtlCol="0">
              <a:spAutoFit/>
            </a:bodyPr>
            <a:lstStyle/>
            <a:p>
              <a:r>
                <a:rPr lang="es-ES" sz="3600" b="1" dirty="0">
                  <a:latin typeface="Roboto Condensed" panose="02000000000000000000" pitchFamily="2" charset="0"/>
                  <a:ea typeface="Roboto Condensed" panose="02000000000000000000" pitchFamily="2" charset="0"/>
                </a:rPr>
                <a:t>43%</a:t>
              </a:r>
              <a:endParaRPr lang="es-CO" sz="3600" b="1" dirty="0">
                <a:latin typeface="Roboto Condensed" panose="02000000000000000000" pitchFamily="2" charset="0"/>
                <a:ea typeface="Roboto Condensed" panose="02000000000000000000" pitchFamily="2" charset="0"/>
              </a:endParaRPr>
            </a:p>
          </p:txBody>
        </p:sp>
        <p:grpSp>
          <p:nvGrpSpPr>
            <p:cNvPr id="87" name="Grupo 86">
              <a:extLst>
                <a:ext uri="{FF2B5EF4-FFF2-40B4-BE49-F238E27FC236}">
                  <a16:creationId xmlns:a16="http://schemas.microsoft.com/office/drawing/2014/main" id="{4D290F2B-F565-4E9B-9E3D-721A2F17B3C8}"/>
                </a:ext>
              </a:extLst>
            </p:cNvPr>
            <p:cNvGrpSpPr/>
            <p:nvPr/>
          </p:nvGrpSpPr>
          <p:grpSpPr>
            <a:xfrm>
              <a:off x="378113" y="3505906"/>
              <a:ext cx="3831263" cy="2000895"/>
              <a:chOff x="-247926" y="2042684"/>
              <a:chExt cx="8128000" cy="3981771"/>
            </a:xfrm>
          </p:grpSpPr>
          <p:graphicFrame>
            <p:nvGraphicFramePr>
              <p:cNvPr id="88" name="Chart 18">
                <a:extLst>
                  <a:ext uri="{FF2B5EF4-FFF2-40B4-BE49-F238E27FC236}">
                    <a16:creationId xmlns:a16="http://schemas.microsoft.com/office/drawing/2014/main" id="{8FC341D3-62F7-4E4D-A64F-7C6CC4B1154B}"/>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4"/>
              </a:graphicData>
            </a:graphic>
          </p:graphicFrame>
          <p:sp>
            <p:nvSpPr>
              <p:cNvPr id="89" name="Freeform 19">
                <a:extLst>
                  <a:ext uri="{FF2B5EF4-FFF2-40B4-BE49-F238E27FC236}">
                    <a16:creationId xmlns:a16="http://schemas.microsoft.com/office/drawing/2014/main" id="{82272B50-7DD7-4671-9052-33CF89D023BF}"/>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0" name="Donut 20">
                <a:extLst>
                  <a:ext uri="{FF2B5EF4-FFF2-40B4-BE49-F238E27FC236}">
                    <a16:creationId xmlns:a16="http://schemas.microsoft.com/office/drawing/2014/main" id="{260FB9F0-602E-4A81-B2C4-C2BE0F460645}"/>
                  </a:ext>
                </a:extLst>
              </p:cNvPr>
              <p:cNvSpPr/>
              <p:nvPr/>
            </p:nvSpPr>
            <p:spPr>
              <a:xfrm>
                <a:off x="1825188" y="2042684"/>
                <a:ext cx="3981771"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grpSp>
          <p:nvGrpSpPr>
            <p:cNvPr id="91" name="Grupo 90">
              <a:extLst>
                <a:ext uri="{FF2B5EF4-FFF2-40B4-BE49-F238E27FC236}">
                  <a16:creationId xmlns:a16="http://schemas.microsoft.com/office/drawing/2014/main" id="{6A802520-C7AB-46E9-BA59-B05C88799983}"/>
                </a:ext>
              </a:extLst>
            </p:cNvPr>
            <p:cNvGrpSpPr/>
            <p:nvPr/>
          </p:nvGrpSpPr>
          <p:grpSpPr>
            <a:xfrm>
              <a:off x="3115072" y="3487813"/>
              <a:ext cx="3831263" cy="2000895"/>
              <a:chOff x="-247926" y="2042684"/>
              <a:chExt cx="8128000" cy="3981771"/>
            </a:xfrm>
          </p:grpSpPr>
          <p:graphicFrame>
            <p:nvGraphicFramePr>
              <p:cNvPr id="92" name="Chart 18">
                <a:extLst>
                  <a:ext uri="{FF2B5EF4-FFF2-40B4-BE49-F238E27FC236}">
                    <a16:creationId xmlns:a16="http://schemas.microsoft.com/office/drawing/2014/main" id="{EAB893F7-DFB1-4483-A85A-5AABABCB7C4C}"/>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5"/>
              </a:graphicData>
            </a:graphic>
          </p:graphicFrame>
          <p:sp>
            <p:nvSpPr>
              <p:cNvPr id="93" name="Freeform 19">
                <a:extLst>
                  <a:ext uri="{FF2B5EF4-FFF2-40B4-BE49-F238E27FC236}">
                    <a16:creationId xmlns:a16="http://schemas.microsoft.com/office/drawing/2014/main" id="{76DA1835-6B69-46F0-8DB8-142E172BC375}"/>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4" name="Donut 20">
                <a:extLst>
                  <a:ext uri="{FF2B5EF4-FFF2-40B4-BE49-F238E27FC236}">
                    <a16:creationId xmlns:a16="http://schemas.microsoft.com/office/drawing/2014/main" id="{DDE2A048-3A1E-4048-82E9-48FE91666C0E}"/>
                  </a:ext>
                </a:extLst>
              </p:cNvPr>
              <p:cNvSpPr/>
              <p:nvPr/>
            </p:nvSpPr>
            <p:spPr>
              <a:xfrm>
                <a:off x="1825188" y="2042684"/>
                <a:ext cx="3981771"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grpSp>
          <p:nvGrpSpPr>
            <p:cNvPr id="95" name="Grupo 94">
              <a:extLst>
                <a:ext uri="{FF2B5EF4-FFF2-40B4-BE49-F238E27FC236}">
                  <a16:creationId xmlns:a16="http://schemas.microsoft.com/office/drawing/2014/main" id="{AE1672AC-82ED-49B2-ACBE-9602F4A87DC4}"/>
                </a:ext>
              </a:extLst>
            </p:cNvPr>
            <p:cNvGrpSpPr/>
            <p:nvPr/>
          </p:nvGrpSpPr>
          <p:grpSpPr>
            <a:xfrm>
              <a:off x="8469594" y="3552258"/>
              <a:ext cx="3831263" cy="2000895"/>
              <a:chOff x="-247926" y="2042684"/>
              <a:chExt cx="8128000" cy="3981771"/>
            </a:xfrm>
          </p:grpSpPr>
          <p:graphicFrame>
            <p:nvGraphicFramePr>
              <p:cNvPr id="96" name="Chart 18">
                <a:extLst>
                  <a:ext uri="{FF2B5EF4-FFF2-40B4-BE49-F238E27FC236}">
                    <a16:creationId xmlns:a16="http://schemas.microsoft.com/office/drawing/2014/main" id="{4E3C5BBF-BBA2-40D6-87AD-6DA42A9C757D}"/>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6"/>
              </a:graphicData>
            </a:graphic>
          </p:graphicFrame>
          <p:sp>
            <p:nvSpPr>
              <p:cNvPr id="97" name="Freeform 19">
                <a:extLst>
                  <a:ext uri="{FF2B5EF4-FFF2-40B4-BE49-F238E27FC236}">
                    <a16:creationId xmlns:a16="http://schemas.microsoft.com/office/drawing/2014/main" id="{D3A1E362-F66F-4CAE-B85B-B39BB7E18295}"/>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8" name="Donut 20">
                <a:extLst>
                  <a:ext uri="{FF2B5EF4-FFF2-40B4-BE49-F238E27FC236}">
                    <a16:creationId xmlns:a16="http://schemas.microsoft.com/office/drawing/2014/main" id="{FBCCAB09-0B73-4DA7-9890-8236744EDCBC}"/>
                  </a:ext>
                </a:extLst>
              </p:cNvPr>
              <p:cNvSpPr/>
              <p:nvPr/>
            </p:nvSpPr>
            <p:spPr>
              <a:xfrm>
                <a:off x="1825187" y="2042684"/>
                <a:ext cx="3981772"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grpSp>
          <p:nvGrpSpPr>
            <p:cNvPr id="99" name="Grupo 98">
              <a:extLst>
                <a:ext uri="{FF2B5EF4-FFF2-40B4-BE49-F238E27FC236}">
                  <a16:creationId xmlns:a16="http://schemas.microsoft.com/office/drawing/2014/main" id="{0AE2B80C-20EB-46C2-BEB9-12A319DB45AF}"/>
                </a:ext>
              </a:extLst>
            </p:cNvPr>
            <p:cNvGrpSpPr/>
            <p:nvPr/>
          </p:nvGrpSpPr>
          <p:grpSpPr>
            <a:xfrm>
              <a:off x="11206553" y="3578268"/>
              <a:ext cx="3831263" cy="2000895"/>
              <a:chOff x="-247926" y="2042684"/>
              <a:chExt cx="8128000" cy="3981771"/>
            </a:xfrm>
          </p:grpSpPr>
          <p:graphicFrame>
            <p:nvGraphicFramePr>
              <p:cNvPr id="100" name="Chart 18">
                <a:extLst>
                  <a:ext uri="{FF2B5EF4-FFF2-40B4-BE49-F238E27FC236}">
                    <a16:creationId xmlns:a16="http://schemas.microsoft.com/office/drawing/2014/main" id="{8A78CCEC-9202-43E7-80C6-31D06200D7E3}"/>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7"/>
              </a:graphicData>
            </a:graphic>
          </p:graphicFrame>
          <p:sp>
            <p:nvSpPr>
              <p:cNvPr id="101" name="Freeform 19">
                <a:extLst>
                  <a:ext uri="{FF2B5EF4-FFF2-40B4-BE49-F238E27FC236}">
                    <a16:creationId xmlns:a16="http://schemas.microsoft.com/office/drawing/2014/main" id="{C2D98286-6E40-4885-8604-6AC02E2F31F5}"/>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2" name="Donut 20">
                <a:extLst>
                  <a:ext uri="{FF2B5EF4-FFF2-40B4-BE49-F238E27FC236}">
                    <a16:creationId xmlns:a16="http://schemas.microsoft.com/office/drawing/2014/main" id="{35001F4D-087C-4B7F-A28F-B9716DF951CD}"/>
                  </a:ext>
                </a:extLst>
              </p:cNvPr>
              <p:cNvSpPr/>
              <p:nvPr/>
            </p:nvSpPr>
            <p:spPr>
              <a:xfrm>
                <a:off x="1825188" y="2042684"/>
                <a:ext cx="3981771"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grpSp>
          <p:nvGrpSpPr>
            <p:cNvPr id="103" name="Grupo 102">
              <a:extLst>
                <a:ext uri="{FF2B5EF4-FFF2-40B4-BE49-F238E27FC236}">
                  <a16:creationId xmlns:a16="http://schemas.microsoft.com/office/drawing/2014/main" id="{77B36473-8527-40DF-AA5E-B9E6D3FBD384}"/>
                </a:ext>
              </a:extLst>
            </p:cNvPr>
            <p:cNvGrpSpPr/>
            <p:nvPr/>
          </p:nvGrpSpPr>
          <p:grpSpPr>
            <a:xfrm>
              <a:off x="5678268" y="3501460"/>
              <a:ext cx="3831263" cy="2000895"/>
              <a:chOff x="-247926" y="2042684"/>
              <a:chExt cx="8128000" cy="3981771"/>
            </a:xfrm>
          </p:grpSpPr>
          <p:graphicFrame>
            <p:nvGraphicFramePr>
              <p:cNvPr id="104" name="Chart 18">
                <a:extLst>
                  <a:ext uri="{FF2B5EF4-FFF2-40B4-BE49-F238E27FC236}">
                    <a16:creationId xmlns:a16="http://schemas.microsoft.com/office/drawing/2014/main" id="{214A03EC-6781-4225-B4A2-5FBFB700180F}"/>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8"/>
              </a:graphicData>
            </a:graphic>
          </p:graphicFrame>
          <p:sp>
            <p:nvSpPr>
              <p:cNvPr id="105" name="Freeform 19">
                <a:extLst>
                  <a:ext uri="{FF2B5EF4-FFF2-40B4-BE49-F238E27FC236}">
                    <a16:creationId xmlns:a16="http://schemas.microsoft.com/office/drawing/2014/main" id="{272CC6FA-4358-4C16-98C6-D55291F67D51}"/>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6" name="Donut 20">
                <a:extLst>
                  <a:ext uri="{FF2B5EF4-FFF2-40B4-BE49-F238E27FC236}">
                    <a16:creationId xmlns:a16="http://schemas.microsoft.com/office/drawing/2014/main" id="{194CE113-9EB6-4BE6-8A93-E5AEED71F4F6}"/>
                  </a:ext>
                </a:extLst>
              </p:cNvPr>
              <p:cNvSpPr/>
              <p:nvPr/>
            </p:nvSpPr>
            <p:spPr>
              <a:xfrm>
                <a:off x="1825188" y="2042684"/>
                <a:ext cx="3981771"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sp>
          <p:nvSpPr>
            <p:cNvPr id="62" name="CuadroTexto 61"/>
            <p:cNvSpPr txBox="1"/>
            <p:nvPr/>
          </p:nvSpPr>
          <p:spPr>
            <a:xfrm>
              <a:off x="10116795" y="4212780"/>
              <a:ext cx="1734210" cy="646331"/>
            </a:xfrm>
            <a:prstGeom prst="rect">
              <a:avLst/>
            </a:prstGeom>
            <a:noFill/>
          </p:spPr>
          <p:txBody>
            <a:bodyPr wrap="square" rtlCol="0">
              <a:spAutoFit/>
            </a:bodyPr>
            <a:lstStyle/>
            <a:p>
              <a:r>
                <a:rPr lang="es-ES" sz="3600" b="1" dirty="0">
                  <a:latin typeface="Roboto Condensed" panose="02000000000000000000" pitchFamily="2" charset="0"/>
                  <a:ea typeface="Roboto Condensed" panose="02000000000000000000" pitchFamily="2" charset="0"/>
                </a:rPr>
                <a:t>8%</a:t>
              </a:r>
              <a:endParaRPr lang="es-CO" sz="3600" b="1" dirty="0">
                <a:latin typeface="Roboto Condensed" panose="02000000000000000000" pitchFamily="2" charset="0"/>
                <a:ea typeface="Roboto Condensed" panose="02000000000000000000" pitchFamily="2" charset="0"/>
              </a:endParaRPr>
            </a:p>
          </p:txBody>
        </p:sp>
        <p:sp>
          <p:nvSpPr>
            <p:cNvPr id="61" name="CuadroTexto 60"/>
            <p:cNvSpPr txBox="1"/>
            <p:nvPr/>
          </p:nvSpPr>
          <p:spPr>
            <a:xfrm>
              <a:off x="12804985" y="4226427"/>
              <a:ext cx="1158607" cy="646331"/>
            </a:xfrm>
            <a:prstGeom prst="rect">
              <a:avLst/>
            </a:prstGeom>
            <a:noFill/>
          </p:spPr>
          <p:txBody>
            <a:bodyPr wrap="square" rtlCol="0">
              <a:spAutoFit/>
            </a:bodyPr>
            <a:lstStyle/>
            <a:p>
              <a:r>
                <a:rPr lang="es-ES" sz="3600" b="1" dirty="0">
                  <a:latin typeface="Roboto Condensed" panose="02000000000000000000" pitchFamily="2" charset="0"/>
                  <a:ea typeface="Roboto Condensed" panose="02000000000000000000" pitchFamily="2" charset="0"/>
                </a:rPr>
                <a:t>8%</a:t>
              </a:r>
              <a:endParaRPr lang="es-CO" sz="3600" b="1" dirty="0">
                <a:latin typeface="Roboto Condensed" panose="02000000000000000000" pitchFamily="2" charset="0"/>
                <a:ea typeface="Roboto Condensed" panose="02000000000000000000" pitchFamily="2" charset="0"/>
              </a:endParaRPr>
            </a:p>
          </p:txBody>
        </p:sp>
        <p:grpSp>
          <p:nvGrpSpPr>
            <p:cNvPr id="107" name="Grupo 106">
              <a:extLst>
                <a:ext uri="{FF2B5EF4-FFF2-40B4-BE49-F238E27FC236}">
                  <a16:creationId xmlns:a16="http://schemas.microsoft.com/office/drawing/2014/main" id="{87926D83-4858-4B7C-BD8F-78C1BE35EF50}"/>
                </a:ext>
              </a:extLst>
            </p:cNvPr>
            <p:cNvGrpSpPr/>
            <p:nvPr/>
          </p:nvGrpSpPr>
          <p:grpSpPr>
            <a:xfrm>
              <a:off x="13963592" y="3552258"/>
              <a:ext cx="3831263" cy="2000895"/>
              <a:chOff x="-247926" y="2042684"/>
              <a:chExt cx="8128000" cy="3981771"/>
            </a:xfrm>
          </p:grpSpPr>
          <p:graphicFrame>
            <p:nvGraphicFramePr>
              <p:cNvPr id="108" name="Chart 18">
                <a:extLst>
                  <a:ext uri="{FF2B5EF4-FFF2-40B4-BE49-F238E27FC236}">
                    <a16:creationId xmlns:a16="http://schemas.microsoft.com/office/drawing/2014/main" id="{E1E38959-B754-400E-9997-18D347C840C2}"/>
                  </a:ext>
                </a:extLst>
              </p:cNvPr>
              <p:cNvGraphicFramePr/>
              <p:nvPr/>
            </p:nvGraphicFramePr>
            <p:xfrm>
              <a:off x="-247926" y="2330716"/>
              <a:ext cx="8128000" cy="3595498"/>
            </p:xfrm>
            <a:graphic>
              <a:graphicData uri="http://schemas.openxmlformats.org/drawingml/2006/chart">
                <c:chart xmlns:c="http://schemas.openxmlformats.org/drawingml/2006/chart" xmlns:r="http://schemas.openxmlformats.org/officeDocument/2006/relationships" r:id="rId9"/>
              </a:graphicData>
            </a:graphic>
          </p:graphicFrame>
          <p:sp>
            <p:nvSpPr>
              <p:cNvPr id="109" name="Freeform 19">
                <a:extLst>
                  <a:ext uri="{FF2B5EF4-FFF2-40B4-BE49-F238E27FC236}">
                    <a16:creationId xmlns:a16="http://schemas.microsoft.com/office/drawing/2014/main" id="{B55A4540-B210-44B7-A357-630A6A40063D}"/>
                  </a:ext>
                </a:extLst>
              </p:cNvPr>
              <p:cNvSpPr/>
              <p:nvPr/>
            </p:nvSpPr>
            <p:spPr>
              <a:xfrm>
                <a:off x="1900189" y="2094443"/>
                <a:ext cx="3831771" cy="3831771"/>
              </a:xfrm>
              <a:custGeom>
                <a:avLst/>
                <a:gdLst>
                  <a:gd name="connsiteX0" fmla="*/ 1915886 w 3831771"/>
                  <a:gd name="connsiteY0" fmla="*/ 355600 h 3831771"/>
                  <a:gd name="connsiteX1" fmla="*/ 355600 w 3831771"/>
                  <a:gd name="connsiteY1" fmla="*/ 1915886 h 3831771"/>
                  <a:gd name="connsiteX2" fmla="*/ 1915886 w 3831771"/>
                  <a:gd name="connsiteY2" fmla="*/ 3476172 h 3831771"/>
                  <a:gd name="connsiteX3" fmla="*/ 3476172 w 3831771"/>
                  <a:gd name="connsiteY3" fmla="*/ 1915886 h 3831771"/>
                  <a:gd name="connsiteX4" fmla="*/ 1915886 w 3831771"/>
                  <a:gd name="connsiteY4" fmla="*/ 355600 h 3831771"/>
                  <a:gd name="connsiteX5" fmla="*/ 0 w 3831771"/>
                  <a:gd name="connsiteY5" fmla="*/ 0 h 3831771"/>
                  <a:gd name="connsiteX6" fmla="*/ 3831771 w 3831771"/>
                  <a:gd name="connsiteY6" fmla="*/ 0 h 3831771"/>
                  <a:gd name="connsiteX7" fmla="*/ 3831771 w 3831771"/>
                  <a:gd name="connsiteY7" fmla="*/ 3831771 h 3831771"/>
                  <a:gd name="connsiteX8" fmla="*/ 0 w 3831771"/>
                  <a:gd name="connsiteY8" fmla="*/ 3831771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771" h="3831771">
                    <a:moveTo>
                      <a:pt x="1915886" y="355600"/>
                    </a:moveTo>
                    <a:cubicBezTo>
                      <a:pt x="1054164" y="355600"/>
                      <a:pt x="355600" y="1054164"/>
                      <a:pt x="355600" y="1915886"/>
                    </a:cubicBezTo>
                    <a:cubicBezTo>
                      <a:pt x="355600" y="2777608"/>
                      <a:pt x="1054164" y="3476172"/>
                      <a:pt x="1915886" y="3476172"/>
                    </a:cubicBezTo>
                    <a:cubicBezTo>
                      <a:pt x="2777608" y="3476172"/>
                      <a:pt x="3476172" y="2777608"/>
                      <a:pt x="3476172" y="1915886"/>
                    </a:cubicBezTo>
                    <a:cubicBezTo>
                      <a:pt x="3476172" y="1054164"/>
                      <a:pt x="2777608" y="355600"/>
                      <a:pt x="1915886" y="355600"/>
                    </a:cubicBezTo>
                    <a:close/>
                    <a:moveTo>
                      <a:pt x="0" y="0"/>
                    </a:moveTo>
                    <a:lnTo>
                      <a:pt x="3831771" y="0"/>
                    </a:lnTo>
                    <a:lnTo>
                      <a:pt x="3831771" y="3831771"/>
                    </a:lnTo>
                    <a:lnTo>
                      <a:pt x="0" y="383177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0" name="Donut 20">
                <a:extLst>
                  <a:ext uri="{FF2B5EF4-FFF2-40B4-BE49-F238E27FC236}">
                    <a16:creationId xmlns:a16="http://schemas.microsoft.com/office/drawing/2014/main" id="{0C159F9C-4821-4291-94FD-916CFFB059BE}"/>
                  </a:ext>
                </a:extLst>
              </p:cNvPr>
              <p:cNvSpPr/>
              <p:nvPr/>
            </p:nvSpPr>
            <p:spPr>
              <a:xfrm>
                <a:off x="1825188" y="2042684"/>
                <a:ext cx="3981771" cy="3981771"/>
              </a:xfrm>
              <a:prstGeom prst="donut">
                <a:avLst>
                  <a:gd name="adj" fmla="val 6484"/>
                </a:avLst>
              </a:prstGeom>
              <a:solidFill>
                <a:srgbClr val="5B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grpSp>
      </p:grpSp>
      <p:cxnSp>
        <p:nvCxnSpPr>
          <p:cNvPr id="111" name="Conector recto 110">
            <a:extLst>
              <a:ext uri="{FF2B5EF4-FFF2-40B4-BE49-F238E27FC236}">
                <a16:creationId xmlns:a16="http://schemas.microsoft.com/office/drawing/2014/main" id="{0C550A9F-A861-46B6-AFB1-55E2E0C8FB3E}"/>
              </a:ext>
            </a:extLst>
          </p:cNvPr>
          <p:cNvCxnSpPr>
            <a:cxnSpLocks/>
          </p:cNvCxnSpPr>
          <p:nvPr/>
        </p:nvCxnSpPr>
        <p:spPr>
          <a:xfrm flipH="1" flipV="1">
            <a:off x="436104" y="5728055"/>
            <a:ext cx="17204478" cy="22108"/>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9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295782"/>
            <a:ext cx="14017164" cy="3695435"/>
          </a:xfrm>
          <a:prstGeom prst="rect">
            <a:avLst/>
          </a:prstGeom>
        </p:spPr>
      </p:pic>
      <p:sp>
        <p:nvSpPr>
          <p:cNvPr id="3" name="TextBox 3"/>
          <p:cNvSpPr txBox="1"/>
          <p:nvPr/>
        </p:nvSpPr>
        <p:spPr>
          <a:xfrm>
            <a:off x="1295400" y="3695700"/>
            <a:ext cx="10441668" cy="4385816"/>
          </a:xfrm>
          <a:prstGeom prst="rect">
            <a:avLst/>
          </a:prstGeom>
        </p:spPr>
        <p:txBody>
          <a:bodyPr lIns="0" tIns="0" rIns="0" bIns="0" rtlCol="0" anchor="t">
            <a:spAutoFit/>
          </a:bodyPr>
          <a:lstStyle/>
          <a:p>
            <a:pPr>
              <a:lnSpc>
                <a:spcPts val="11438"/>
              </a:lnSpc>
            </a:pPr>
            <a:r>
              <a:rPr lang="en-US" sz="10998" dirty="0" err="1">
                <a:solidFill>
                  <a:srgbClr val="0A0A0A"/>
                </a:solidFill>
                <a:latin typeface="Roboto Condensed Bold"/>
              </a:rPr>
              <a:t>Módulo</a:t>
            </a:r>
            <a:r>
              <a:rPr lang="en-US" sz="10998" dirty="0">
                <a:solidFill>
                  <a:srgbClr val="0A0A0A"/>
                </a:solidFill>
                <a:latin typeface="Roboto Condensed Bold"/>
              </a:rPr>
              <a:t> 4</a:t>
            </a:r>
          </a:p>
          <a:p>
            <a:pPr>
              <a:lnSpc>
                <a:spcPts val="11438"/>
              </a:lnSpc>
            </a:pPr>
            <a:r>
              <a:rPr lang="en-US" sz="8000" dirty="0" err="1">
                <a:solidFill>
                  <a:srgbClr val="0A0A0A"/>
                </a:solidFill>
                <a:latin typeface="Roboto Condensed Bold"/>
              </a:rPr>
              <a:t>Valoración</a:t>
            </a:r>
            <a:r>
              <a:rPr lang="en-US" sz="8000" dirty="0">
                <a:solidFill>
                  <a:srgbClr val="0A0A0A"/>
                </a:solidFill>
                <a:latin typeface="Roboto Condensed Bold"/>
              </a:rPr>
              <a:t> de </a:t>
            </a:r>
            <a:r>
              <a:rPr lang="en-US" sz="8000" dirty="0" err="1">
                <a:solidFill>
                  <a:srgbClr val="0A0A0A"/>
                </a:solidFill>
                <a:latin typeface="Roboto Condensed Bold"/>
              </a:rPr>
              <a:t>los</a:t>
            </a:r>
            <a:r>
              <a:rPr lang="en-US" sz="8000" dirty="0">
                <a:solidFill>
                  <a:srgbClr val="0A0A0A"/>
                </a:solidFill>
                <a:latin typeface="Roboto Condensed Bold"/>
              </a:rPr>
              <a:t> PNN</a:t>
            </a:r>
          </a:p>
          <a:p>
            <a:pPr>
              <a:lnSpc>
                <a:spcPts val="11438"/>
              </a:lnSpc>
            </a:pPr>
            <a:endParaRPr lang="en-US" sz="10998" dirty="0">
              <a:solidFill>
                <a:srgbClr val="0A0A0A"/>
              </a:solidFill>
              <a:latin typeface="Roboto Condensed Bold"/>
            </a:endParaRPr>
          </a:p>
        </p:txBody>
      </p:sp>
      <p:sp>
        <p:nvSpPr>
          <p:cNvPr id="4" name="AutoShape 4"/>
          <p:cNvSpPr/>
          <p:nvPr/>
        </p:nvSpPr>
        <p:spPr>
          <a:xfrm>
            <a:off x="16804036" y="0"/>
            <a:ext cx="1483965" cy="10515600"/>
          </a:xfrm>
          <a:prstGeom prst="rect">
            <a:avLst/>
          </a:prstGeom>
          <a:solidFill>
            <a:srgbClr val="9DD91A"/>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3" name="CuadroTexto 12"/>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0" name="Rectángulo 9"/>
          <p:cNvSpPr/>
          <p:nvPr/>
        </p:nvSpPr>
        <p:spPr>
          <a:xfrm>
            <a:off x="1872619" y="2073230"/>
            <a:ext cx="5943681" cy="830997"/>
          </a:xfrm>
          <a:prstGeom prst="rect">
            <a:avLst/>
          </a:prstGeom>
        </p:spPr>
        <p:txBody>
          <a:bodyPr wrap="square">
            <a:spAutoFit/>
          </a:bodyPr>
          <a:lstStyle/>
          <a:p>
            <a:pPr algn="ctr">
              <a:defRPr sz="1920" b="0"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¿Sabe usted para qué se crean los </a:t>
            </a:r>
          </a:p>
          <a:p>
            <a:pPr algn="ctr">
              <a:defRPr sz="1920" b="0"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Parques Nacionales Naturales? </a:t>
            </a:r>
          </a:p>
        </p:txBody>
      </p:sp>
      <p:sp>
        <p:nvSpPr>
          <p:cNvPr id="25" name="Rectángulo 24"/>
          <p:cNvSpPr/>
          <p:nvPr/>
        </p:nvSpPr>
        <p:spPr>
          <a:xfrm>
            <a:off x="9697466" y="2073230"/>
            <a:ext cx="7376746" cy="830997"/>
          </a:xfrm>
          <a:prstGeom prst="rect">
            <a:avLst/>
          </a:prstGeom>
        </p:spPr>
        <p:txBody>
          <a:bodyPr wrap="square">
            <a:spAutoFit/>
          </a:bodyPr>
          <a:lstStyle/>
          <a:p>
            <a:pPr algn="ctr">
              <a:defRPr sz="1920" b="0"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¿Cree usted que la existencia de un Parque Nacional Natural  le aporta algo a su vida?</a:t>
            </a:r>
          </a:p>
        </p:txBody>
      </p:sp>
      <p:cxnSp>
        <p:nvCxnSpPr>
          <p:cNvPr id="37" name="Conector recto 36">
            <a:extLst>
              <a:ext uri="{FF2B5EF4-FFF2-40B4-BE49-F238E27FC236}">
                <a16:creationId xmlns:a16="http://schemas.microsoft.com/office/drawing/2014/main" id="{EDA8BEE7-0551-45CC-B955-126BF248CCFD}"/>
              </a:ext>
            </a:extLst>
          </p:cNvPr>
          <p:cNvCxnSpPr>
            <a:cxnSpLocks/>
          </p:cNvCxnSpPr>
          <p:nvPr/>
        </p:nvCxnSpPr>
        <p:spPr>
          <a:xfrm>
            <a:off x="8915400" y="1776218"/>
            <a:ext cx="0" cy="7146286"/>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4E0AA43F-81D8-4681-BDAE-7BA75E074200}"/>
              </a:ext>
            </a:extLst>
          </p:cNvPr>
          <p:cNvGrpSpPr/>
          <p:nvPr/>
        </p:nvGrpSpPr>
        <p:grpSpPr>
          <a:xfrm>
            <a:off x="1872619" y="3593000"/>
            <a:ext cx="5771135" cy="4881265"/>
            <a:chOff x="1926111" y="3060881"/>
            <a:chExt cx="5072372" cy="3864222"/>
          </a:xfrm>
        </p:grpSpPr>
        <p:grpSp>
          <p:nvGrpSpPr>
            <p:cNvPr id="38" name="Grupo 37">
              <a:extLst>
                <a:ext uri="{FF2B5EF4-FFF2-40B4-BE49-F238E27FC236}">
                  <a16:creationId xmlns:a16="http://schemas.microsoft.com/office/drawing/2014/main" id="{B95ACF43-5F0D-4A85-906D-37C3FAF18D11}"/>
                </a:ext>
              </a:extLst>
            </p:cNvPr>
            <p:cNvGrpSpPr/>
            <p:nvPr/>
          </p:nvGrpSpPr>
          <p:grpSpPr>
            <a:xfrm>
              <a:off x="1926111" y="3394039"/>
              <a:ext cx="5072372" cy="3531064"/>
              <a:chOff x="1063650" y="2158269"/>
              <a:chExt cx="5072372" cy="3531064"/>
            </a:xfrm>
          </p:grpSpPr>
          <p:graphicFrame>
            <p:nvGraphicFramePr>
              <p:cNvPr id="39" name="Chart 9">
                <a:extLst>
                  <a:ext uri="{FF2B5EF4-FFF2-40B4-BE49-F238E27FC236}">
                    <a16:creationId xmlns:a16="http://schemas.microsoft.com/office/drawing/2014/main" id="{803D6DD3-1730-4562-B062-5FEAB5D12969}"/>
                  </a:ext>
                </a:extLst>
              </p:cNvPr>
              <p:cNvGraphicFramePr/>
              <p:nvPr>
                <p:extLst>
                  <p:ext uri="{D42A27DB-BD31-4B8C-83A1-F6EECF244321}">
                    <p14:modId xmlns:p14="http://schemas.microsoft.com/office/powerpoint/2010/main" val="36129449"/>
                  </p:ext>
                </p:extLst>
              </p:nvPr>
            </p:nvGraphicFramePr>
            <p:xfrm>
              <a:off x="2532165" y="2158269"/>
              <a:ext cx="2806356" cy="3531064"/>
            </p:xfrm>
            <a:graphic>
              <a:graphicData uri="http://schemas.openxmlformats.org/drawingml/2006/chart">
                <c:chart xmlns:c="http://schemas.openxmlformats.org/drawingml/2006/chart" xmlns:r="http://schemas.openxmlformats.org/officeDocument/2006/relationships" r:id="rId4"/>
              </a:graphicData>
            </a:graphic>
          </p:graphicFrame>
          <p:sp>
            <p:nvSpPr>
              <p:cNvPr id="40" name="CuadroTexto 39">
                <a:extLst>
                  <a:ext uri="{FF2B5EF4-FFF2-40B4-BE49-F238E27FC236}">
                    <a16:creationId xmlns:a16="http://schemas.microsoft.com/office/drawing/2014/main" id="{7C7F3F7F-49BD-48D5-88DD-00E0433A4C96}"/>
                  </a:ext>
                </a:extLst>
              </p:cNvPr>
              <p:cNvSpPr txBox="1"/>
              <p:nvPr/>
            </p:nvSpPr>
            <p:spPr>
              <a:xfrm>
                <a:off x="1063650" y="3383504"/>
                <a:ext cx="739002"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41" name="CuadroTexto 40">
                <a:extLst>
                  <a:ext uri="{FF2B5EF4-FFF2-40B4-BE49-F238E27FC236}">
                    <a16:creationId xmlns:a16="http://schemas.microsoft.com/office/drawing/2014/main" id="{D5CEBE95-060B-466A-A55D-378C6863929B}"/>
                  </a:ext>
                </a:extLst>
              </p:cNvPr>
              <p:cNvSpPr txBox="1"/>
              <p:nvPr/>
            </p:nvSpPr>
            <p:spPr>
              <a:xfrm>
                <a:off x="4830958" y="4687910"/>
                <a:ext cx="1305064" cy="584775"/>
              </a:xfrm>
              <a:prstGeom prst="rect">
                <a:avLst/>
              </a:prstGeom>
              <a:noFill/>
            </p:spPr>
            <p:txBody>
              <a:bodyPr wrap="square">
                <a:spAutoFit/>
              </a:bodyPr>
              <a:lstStyle/>
              <a:p>
                <a:r>
                  <a:rPr lang="es-CO" sz="3200" b="1" dirty="0">
                    <a:solidFill>
                      <a:srgbClr val="F8DB31"/>
                    </a:solidFill>
                    <a:latin typeface="Century Gothic" panose="020B0502020202020204" pitchFamily="34" charset="0"/>
                  </a:rPr>
                  <a:t>65%</a:t>
                </a:r>
              </a:p>
            </p:txBody>
          </p:sp>
          <p:sp>
            <p:nvSpPr>
              <p:cNvPr id="42" name="CuadroTexto 41">
                <a:extLst>
                  <a:ext uri="{FF2B5EF4-FFF2-40B4-BE49-F238E27FC236}">
                    <a16:creationId xmlns:a16="http://schemas.microsoft.com/office/drawing/2014/main" id="{26A4ED82-D0B2-4EC0-A9D9-467A2BA43248}"/>
                  </a:ext>
                </a:extLst>
              </p:cNvPr>
              <p:cNvSpPr txBox="1"/>
              <p:nvPr/>
            </p:nvSpPr>
            <p:spPr>
              <a:xfrm>
                <a:off x="4582310" y="4387774"/>
                <a:ext cx="596140"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43" name="CuadroTexto 42">
                <a:extLst>
                  <a:ext uri="{FF2B5EF4-FFF2-40B4-BE49-F238E27FC236}">
                    <a16:creationId xmlns:a16="http://schemas.microsoft.com/office/drawing/2014/main" id="{4B82547B-C842-4C52-85B2-7CB62DD45EF5}"/>
                  </a:ext>
                </a:extLst>
              </p:cNvPr>
              <p:cNvSpPr txBox="1"/>
              <p:nvPr/>
            </p:nvSpPr>
            <p:spPr>
              <a:xfrm>
                <a:off x="1523038" y="3607001"/>
                <a:ext cx="1305064" cy="584775"/>
              </a:xfrm>
              <a:prstGeom prst="rect">
                <a:avLst/>
              </a:prstGeom>
              <a:noFill/>
            </p:spPr>
            <p:txBody>
              <a:bodyPr wrap="square">
                <a:spAutoFit/>
              </a:bodyPr>
              <a:lstStyle/>
              <a:p>
                <a:r>
                  <a:rPr lang="es-CO" sz="3200" b="1" dirty="0">
                    <a:solidFill>
                      <a:srgbClr val="5BC6D0"/>
                    </a:solidFill>
                    <a:latin typeface="Century Gothic" panose="020B0502020202020204" pitchFamily="34" charset="0"/>
                  </a:rPr>
                  <a:t>28%</a:t>
                </a:r>
              </a:p>
            </p:txBody>
          </p:sp>
        </p:grpSp>
        <p:sp>
          <p:nvSpPr>
            <p:cNvPr id="44" name="CuadroTexto 43">
              <a:extLst>
                <a:ext uri="{FF2B5EF4-FFF2-40B4-BE49-F238E27FC236}">
                  <a16:creationId xmlns:a16="http://schemas.microsoft.com/office/drawing/2014/main" id="{A13980EE-08E0-4908-B6C9-A63B5134D321}"/>
                </a:ext>
              </a:extLst>
            </p:cNvPr>
            <p:cNvSpPr txBox="1"/>
            <p:nvPr/>
          </p:nvSpPr>
          <p:spPr>
            <a:xfrm>
              <a:off x="3607949" y="3060881"/>
              <a:ext cx="1583241"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 SABE</a:t>
              </a:r>
            </a:p>
          </p:txBody>
        </p:sp>
        <p:sp>
          <p:nvSpPr>
            <p:cNvPr id="45" name="CuadroTexto 44">
              <a:extLst>
                <a:ext uri="{FF2B5EF4-FFF2-40B4-BE49-F238E27FC236}">
                  <a16:creationId xmlns:a16="http://schemas.microsoft.com/office/drawing/2014/main" id="{6219184B-6148-43C4-AA44-2E4D2274E162}"/>
                </a:ext>
              </a:extLst>
            </p:cNvPr>
            <p:cNvSpPr txBox="1"/>
            <p:nvPr/>
          </p:nvSpPr>
          <p:spPr>
            <a:xfrm>
              <a:off x="3754911" y="3547371"/>
              <a:ext cx="1305064" cy="584775"/>
            </a:xfrm>
            <a:prstGeom prst="rect">
              <a:avLst/>
            </a:prstGeom>
            <a:noFill/>
          </p:spPr>
          <p:txBody>
            <a:bodyPr wrap="square">
              <a:spAutoFit/>
            </a:bodyPr>
            <a:lstStyle/>
            <a:p>
              <a:r>
                <a:rPr lang="es-CO" sz="3200" b="1" dirty="0">
                  <a:solidFill>
                    <a:schemeClr val="tx1">
                      <a:lumMod val="65000"/>
                      <a:lumOff val="35000"/>
                    </a:schemeClr>
                  </a:solidFill>
                  <a:latin typeface="Century Gothic" panose="020B0502020202020204" pitchFamily="34" charset="0"/>
                </a:rPr>
                <a:t>7%</a:t>
              </a:r>
            </a:p>
          </p:txBody>
        </p:sp>
      </p:grpSp>
      <p:grpSp>
        <p:nvGrpSpPr>
          <p:cNvPr id="46" name="Grupo 45">
            <a:extLst>
              <a:ext uri="{FF2B5EF4-FFF2-40B4-BE49-F238E27FC236}">
                <a16:creationId xmlns:a16="http://schemas.microsoft.com/office/drawing/2014/main" id="{7619B6A2-191E-4046-9CA8-34A22A4B854B}"/>
              </a:ext>
            </a:extLst>
          </p:cNvPr>
          <p:cNvGrpSpPr/>
          <p:nvPr/>
        </p:nvGrpSpPr>
        <p:grpSpPr>
          <a:xfrm>
            <a:off x="11201400" y="4002201"/>
            <a:ext cx="5116102" cy="4472062"/>
            <a:chOff x="2541811" y="3394039"/>
            <a:chExt cx="4350577" cy="3531064"/>
          </a:xfrm>
        </p:grpSpPr>
        <p:grpSp>
          <p:nvGrpSpPr>
            <p:cNvPr id="47" name="Grupo 46">
              <a:extLst>
                <a:ext uri="{FF2B5EF4-FFF2-40B4-BE49-F238E27FC236}">
                  <a16:creationId xmlns:a16="http://schemas.microsoft.com/office/drawing/2014/main" id="{AB749C27-E79A-4F1B-B820-C817DBF5C9DD}"/>
                </a:ext>
              </a:extLst>
            </p:cNvPr>
            <p:cNvGrpSpPr/>
            <p:nvPr/>
          </p:nvGrpSpPr>
          <p:grpSpPr>
            <a:xfrm>
              <a:off x="2541811" y="3394039"/>
              <a:ext cx="4350577" cy="3531064"/>
              <a:chOff x="1679350" y="2158269"/>
              <a:chExt cx="4350577" cy="3531064"/>
            </a:xfrm>
          </p:grpSpPr>
          <p:graphicFrame>
            <p:nvGraphicFramePr>
              <p:cNvPr id="50" name="Chart 9">
                <a:extLst>
                  <a:ext uri="{FF2B5EF4-FFF2-40B4-BE49-F238E27FC236}">
                    <a16:creationId xmlns:a16="http://schemas.microsoft.com/office/drawing/2014/main" id="{2A9C7918-D02D-4193-9804-EEBF9EFC12B7}"/>
                  </a:ext>
                </a:extLst>
              </p:cNvPr>
              <p:cNvGraphicFramePr/>
              <p:nvPr>
                <p:extLst>
                  <p:ext uri="{D42A27DB-BD31-4B8C-83A1-F6EECF244321}">
                    <p14:modId xmlns:p14="http://schemas.microsoft.com/office/powerpoint/2010/main" val="1391411065"/>
                  </p:ext>
                </p:extLst>
              </p:nvPr>
            </p:nvGraphicFramePr>
            <p:xfrm>
              <a:off x="2532165" y="2158269"/>
              <a:ext cx="2806356" cy="3531064"/>
            </p:xfrm>
            <a:graphic>
              <a:graphicData uri="http://schemas.openxmlformats.org/drawingml/2006/chart">
                <c:chart xmlns:c="http://schemas.openxmlformats.org/drawingml/2006/chart" xmlns:r="http://schemas.openxmlformats.org/officeDocument/2006/relationships" r:id="rId5"/>
              </a:graphicData>
            </a:graphic>
          </p:graphicFrame>
          <p:sp>
            <p:nvSpPr>
              <p:cNvPr id="51" name="CuadroTexto 50">
                <a:extLst>
                  <a:ext uri="{FF2B5EF4-FFF2-40B4-BE49-F238E27FC236}">
                    <a16:creationId xmlns:a16="http://schemas.microsoft.com/office/drawing/2014/main" id="{CAA7A49D-B07D-43CC-875B-1671450ADD0F}"/>
                  </a:ext>
                </a:extLst>
              </p:cNvPr>
              <p:cNvSpPr txBox="1"/>
              <p:nvPr/>
            </p:nvSpPr>
            <p:spPr>
              <a:xfrm>
                <a:off x="1679350" y="2431646"/>
                <a:ext cx="2334004"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52" name="CuadroTexto 51">
                <a:extLst>
                  <a:ext uri="{FF2B5EF4-FFF2-40B4-BE49-F238E27FC236}">
                    <a16:creationId xmlns:a16="http://schemas.microsoft.com/office/drawing/2014/main" id="{76577C36-B573-4464-A831-16B61FFA98C9}"/>
                  </a:ext>
                </a:extLst>
              </p:cNvPr>
              <p:cNvSpPr txBox="1"/>
              <p:nvPr/>
            </p:nvSpPr>
            <p:spPr>
              <a:xfrm>
                <a:off x="4724863" y="4134168"/>
                <a:ext cx="1305064" cy="584775"/>
              </a:xfrm>
              <a:prstGeom prst="rect">
                <a:avLst/>
              </a:prstGeom>
              <a:noFill/>
            </p:spPr>
            <p:txBody>
              <a:bodyPr wrap="square">
                <a:spAutoFit/>
              </a:bodyPr>
              <a:lstStyle/>
              <a:p>
                <a:r>
                  <a:rPr lang="es-CO" sz="3200" b="1" dirty="0">
                    <a:solidFill>
                      <a:srgbClr val="F8DB31"/>
                    </a:solidFill>
                    <a:latin typeface="Century Gothic" panose="020B0502020202020204" pitchFamily="34" charset="0"/>
                  </a:rPr>
                  <a:t>86%</a:t>
                </a:r>
              </a:p>
            </p:txBody>
          </p:sp>
          <p:sp>
            <p:nvSpPr>
              <p:cNvPr id="53" name="CuadroTexto 52">
                <a:extLst>
                  <a:ext uri="{FF2B5EF4-FFF2-40B4-BE49-F238E27FC236}">
                    <a16:creationId xmlns:a16="http://schemas.microsoft.com/office/drawing/2014/main" id="{C5F2BD84-669B-46EF-964C-A4344EBFA03C}"/>
                  </a:ext>
                </a:extLst>
              </p:cNvPr>
              <p:cNvSpPr txBox="1"/>
              <p:nvPr/>
            </p:nvSpPr>
            <p:spPr>
              <a:xfrm>
                <a:off x="4790863" y="3834032"/>
                <a:ext cx="573340"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54" name="CuadroTexto 53">
                <a:extLst>
                  <a:ext uri="{FF2B5EF4-FFF2-40B4-BE49-F238E27FC236}">
                    <a16:creationId xmlns:a16="http://schemas.microsoft.com/office/drawing/2014/main" id="{FF37176D-B251-4580-83B1-E10E79BCB14C}"/>
                  </a:ext>
                </a:extLst>
              </p:cNvPr>
              <p:cNvSpPr txBox="1"/>
              <p:nvPr/>
            </p:nvSpPr>
            <p:spPr>
              <a:xfrm>
                <a:off x="2138739" y="2655142"/>
                <a:ext cx="1305064" cy="584775"/>
              </a:xfrm>
              <a:prstGeom prst="rect">
                <a:avLst/>
              </a:prstGeom>
              <a:noFill/>
            </p:spPr>
            <p:txBody>
              <a:bodyPr wrap="square">
                <a:spAutoFit/>
              </a:bodyPr>
              <a:lstStyle/>
              <a:p>
                <a:r>
                  <a:rPr lang="es-CO" sz="3200" b="1" dirty="0">
                    <a:solidFill>
                      <a:srgbClr val="5BC6D0"/>
                    </a:solidFill>
                    <a:latin typeface="Century Gothic" panose="020B0502020202020204" pitchFamily="34" charset="0"/>
                  </a:rPr>
                  <a:t>10%</a:t>
                </a:r>
              </a:p>
            </p:txBody>
          </p:sp>
        </p:grpSp>
        <p:sp>
          <p:nvSpPr>
            <p:cNvPr id="48" name="CuadroTexto 47">
              <a:extLst>
                <a:ext uri="{FF2B5EF4-FFF2-40B4-BE49-F238E27FC236}">
                  <a16:creationId xmlns:a16="http://schemas.microsoft.com/office/drawing/2014/main" id="{21B6F3ED-788C-4C7A-990D-2BE0ACCDE30C}"/>
                </a:ext>
              </a:extLst>
            </p:cNvPr>
            <p:cNvSpPr txBox="1"/>
            <p:nvPr/>
          </p:nvSpPr>
          <p:spPr>
            <a:xfrm>
              <a:off x="4030898" y="3426752"/>
              <a:ext cx="2334004"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 SABE</a:t>
              </a:r>
            </a:p>
          </p:txBody>
        </p:sp>
        <p:sp>
          <p:nvSpPr>
            <p:cNvPr id="49" name="CuadroTexto 48">
              <a:extLst>
                <a:ext uri="{FF2B5EF4-FFF2-40B4-BE49-F238E27FC236}">
                  <a16:creationId xmlns:a16="http://schemas.microsoft.com/office/drawing/2014/main" id="{FCCE7A34-E7B7-4E49-BF31-6821A89C8187}"/>
                </a:ext>
              </a:extLst>
            </p:cNvPr>
            <p:cNvSpPr txBox="1"/>
            <p:nvPr/>
          </p:nvSpPr>
          <p:spPr>
            <a:xfrm>
              <a:off x="4490286" y="3650247"/>
              <a:ext cx="1305064" cy="584775"/>
            </a:xfrm>
            <a:prstGeom prst="rect">
              <a:avLst/>
            </a:prstGeom>
            <a:noFill/>
          </p:spPr>
          <p:txBody>
            <a:bodyPr wrap="square">
              <a:spAutoFit/>
            </a:bodyPr>
            <a:lstStyle/>
            <a:p>
              <a:r>
                <a:rPr lang="es-CO" sz="3200" b="1" dirty="0">
                  <a:solidFill>
                    <a:schemeClr val="tx1">
                      <a:lumMod val="65000"/>
                      <a:lumOff val="35000"/>
                    </a:schemeClr>
                  </a:solidFill>
                  <a:latin typeface="Century Gothic" panose="020B0502020202020204" pitchFamily="34" charset="0"/>
                </a:rPr>
                <a:t>4%</a:t>
              </a:r>
            </a:p>
          </p:txBody>
        </p:sp>
      </p:grpSp>
    </p:spTree>
    <p:extLst>
      <p:ext uri="{BB962C8B-B14F-4D97-AF65-F5344CB8AC3E}">
        <p14:creationId xmlns:p14="http://schemas.microsoft.com/office/powerpoint/2010/main" val="236719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0" name="TextBox 4"/>
          <p:cNvSpPr txBox="1"/>
          <p:nvPr/>
        </p:nvSpPr>
        <p:spPr>
          <a:xfrm>
            <a:off x="5525758" y="952500"/>
            <a:ext cx="7084083" cy="1282402"/>
          </a:xfrm>
          <a:prstGeom prst="rect">
            <a:avLst/>
          </a:prstGeom>
        </p:spPr>
        <p:txBody>
          <a:bodyPr lIns="0" tIns="0" rIns="0" bIns="0" rtlCol="0" anchor="t">
            <a:spAutoFit/>
          </a:bodyPr>
          <a:lstStyle/>
          <a:p>
            <a:pPr algn="ctr">
              <a:lnSpc>
                <a:spcPts val="10030"/>
              </a:lnSpc>
            </a:pPr>
            <a:r>
              <a:rPr lang="en-US" sz="8800" dirty="0" err="1">
                <a:solidFill>
                  <a:srgbClr val="0A0A0A"/>
                </a:solidFill>
                <a:latin typeface="Roboto Condensed Bold"/>
              </a:rPr>
              <a:t>Objetivo</a:t>
            </a:r>
            <a:endParaRPr lang="en-US" sz="8800" dirty="0">
              <a:solidFill>
                <a:srgbClr val="0A0A0A"/>
              </a:solidFill>
              <a:latin typeface="Roboto Condensed Bold"/>
            </a:endParaRPr>
          </a:p>
        </p:txBody>
      </p:sp>
      <p:sp>
        <p:nvSpPr>
          <p:cNvPr id="11" name="CuadroTexto 10">
            <a:extLst>
              <a:ext uri="{FF2B5EF4-FFF2-40B4-BE49-F238E27FC236}">
                <a16:creationId xmlns:a16="http://schemas.microsoft.com/office/drawing/2014/main" id="{5674CB89-AF0E-890F-6A49-5B2820A722E1}"/>
              </a:ext>
            </a:extLst>
          </p:cNvPr>
          <p:cNvSpPr txBox="1"/>
          <p:nvPr/>
        </p:nvSpPr>
        <p:spPr>
          <a:xfrm>
            <a:off x="3352800" y="3162300"/>
            <a:ext cx="11430000" cy="3785652"/>
          </a:xfrm>
          <a:prstGeom prst="rect">
            <a:avLst/>
          </a:prstGeom>
          <a:noFill/>
        </p:spPr>
        <p:txBody>
          <a:bodyPr wrap="square">
            <a:spAutoFit/>
          </a:bodyPr>
          <a:lstStyle/>
          <a:p>
            <a:pPr lvl="0" algn="ctr">
              <a:defRPr/>
            </a:pPr>
            <a:r>
              <a:rPr lang="es-MX" sz="4000" noProof="0" dirty="0">
                <a:solidFill>
                  <a:prstClr val="black"/>
                </a:solidFill>
                <a:latin typeface="Century Gothic" panose="020B0502020202020204" pitchFamily="34" charset="0"/>
              </a:rPr>
              <a:t>Conocer la </a:t>
            </a:r>
            <a:r>
              <a:rPr lang="es-MX" sz="4000" b="1" noProof="0" dirty="0">
                <a:solidFill>
                  <a:prstClr val="black"/>
                </a:solidFill>
                <a:latin typeface="Century Gothic" panose="020B0502020202020204" pitchFamily="34" charset="0"/>
              </a:rPr>
              <a:t>percepción y conocimiento </a:t>
            </a:r>
            <a:r>
              <a:rPr lang="es-MX" sz="4000" noProof="0" dirty="0">
                <a:solidFill>
                  <a:prstClr val="black"/>
                </a:solidFill>
                <a:latin typeface="Century Gothic" panose="020B0502020202020204" pitchFamily="34" charset="0"/>
              </a:rPr>
              <a:t>de las p</a:t>
            </a:r>
            <a:r>
              <a:rPr lang="es-MX" sz="4000" dirty="0" err="1">
                <a:solidFill>
                  <a:prstClr val="black"/>
                </a:solidFill>
                <a:latin typeface="Century Gothic" panose="020B0502020202020204" pitchFamily="34" charset="0"/>
              </a:rPr>
              <a:t>ersonas</a:t>
            </a:r>
            <a:r>
              <a:rPr lang="es-MX" sz="4000" dirty="0">
                <a:solidFill>
                  <a:prstClr val="black"/>
                </a:solidFill>
                <a:latin typeface="Century Gothic" panose="020B0502020202020204" pitchFamily="34" charset="0"/>
              </a:rPr>
              <a:t> de mayores de 18 años y residentes habituales de las zonas urbanas de los municipios que conforman el ámbito geográfico del estudio sobre los </a:t>
            </a:r>
            <a:r>
              <a:rPr lang="es-MX" sz="4000" b="1" dirty="0">
                <a:solidFill>
                  <a:prstClr val="black"/>
                </a:solidFill>
                <a:latin typeface="Century Gothic" panose="020B0502020202020204" pitchFamily="34" charset="0"/>
              </a:rPr>
              <a:t>Parques Nacionales Naturales </a:t>
            </a:r>
            <a:r>
              <a:rPr lang="es-MX" sz="4000" b="1" noProof="0" dirty="0">
                <a:solidFill>
                  <a:prstClr val="black"/>
                </a:solidFill>
                <a:latin typeface="Century Gothic" panose="020B0502020202020204" pitchFamily="34" charset="0"/>
              </a:rPr>
              <a:t> </a:t>
            </a:r>
            <a:r>
              <a:rPr kumimoji="0" lang="es-MX"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s-CO"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1854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3" name="CuadroTexto 12"/>
          <p:cNvSpPr txBox="1"/>
          <p:nvPr/>
        </p:nvSpPr>
        <p:spPr>
          <a:xfrm>
            <a:off x="152400" y="8877300"/>
            <a:ext cx="1266693" cy="369332"/>
          </a:xfrm>
          <a:prstGeom prst="rect">
            <a:avLst/>
          </a:prstGeom>
          <a:noFill/>
        </p:spPr>
        <p:txBody>
          <a:bodyPr wrap="none" rtlCol="0">
            <a:spAutoFit/>
          </a:bodyPr>
          <a:lstStyle/>
          <a:p>
            <a:r>
              <a:rPr lang="es-CO" dirty="0"/>
              <a:t>Base: 1.817</a:t>
            </a:r>
          </a:p>
        </p:txBody>
      </p:sp>
      <p:cxnSp>
        <p:nvCxnSpPr>
          <p:cNvPr id="57" name="Conector recto 56">
            <a:extLst>
              <a:ext uri="{FF2B5EF4-FFF2-40B4-BE49-F238E27FC236}">
                <a16:creationId xmlns:a16="http://schemas.microsoft.com/office/drawing/2014/main" id="{77793FA2-C964-4D7F-8197-C1DD387F9A8C}"/>
              </a:ext>
            </a:extLst>
          </p:cNvPr>
          <p:cNvCxnSpPr>
            <a:cxnSpLocks/>
          </p:cNvCxnSpPr>
          <p:nvPr/>
        </p:nvCxnSpPr>
        <p:spPr>
          <a:xfrm>
            <a:off x="9151257" y="1731014"/>
            <a:ext cx="0" cy="7146286"/>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rotWithShape="1">
          <a:blip r:embed="rId4"/>
          <a:srcRect l="1398" t="909" r="1355" b="2064"/>
          <a:stretch/>
        </p:blipFill>
        <p:spPr>
          <a:xfrm>
            <a:off x="533400" y="2552701"/>
            <a:ext cx="8229600" cy="5943600"/>
          </a:xfrm>
          <a:prstGeom prst="rect">
            <a:avLst/>
          </a:prstGeom>
        </p:spPr>
      </p:pic>
      <p:pic>
        <p:nvPicPr>
          <p:cNvPr id="12" name="Imagen 11"/>
          <p:cNvPicPr>
            <a:picLocks noChangeAspect="1"/>
          </p:cNvPicPr>
          <p:nvPr/>
        </p:nvPicPr>
        <p:blipFill rotWithShape="1">
          <a:blip r:embed="rId5"/>
          <a:srcRect l="1347" t="1936" r="1575" b="1159"/>
          <a:stretch/>
        </p:blipFill>
        <p:spPr>
          <a:xfrm>
            <a:off x="9244013" y="2500313"/>
            <a:ext cx="8967104" cy="5995988"/>
          </a:xfrm>
          <a:prstGeom prst="rect">
            <a:avLst/>
          </a:prstGeom>
        </p:spPr>
      </p:pic>
    </p:spTree>
    <p:extLst>
      <p:ext uri="{BB962C8B-B14F-4D97-AF65-F5344CB8AC3E}">
        <p14:creationId xmlns:p14="http://schemas.microsoft.com/office/powerpoint/2010/main" val="14681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8" name="Rectángulo 7"/>
          <p:cNvSpPr/>
          <p:nvPr/>
        </p:nvSpPr>
        <p:spPr>
          <a:xfrm>
            <a:off x="2819400" y="1237798"/>
            <a:ext cx="12030495" cy="461665"/>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¿Qué beneficios cree que proveen los Parques Nacionales Naturales a..?</a:t>
            </a:r>
          </a:p>
        </p:txBody>
      </p:sp>
      <p:graphicFrame>
        <p:nvGraphicFramePr>
          <p:cNvPr id="13" name="Tabla 12"/>
          <p:cNvGraphicFramePr>
            <a:graphicFrameLocks noGrp="1"/>
          </p:cNvGraphicFramePr>
          <p:nvPr>
            <p:extLst>
              <p:ext uri="{D42A27DB-BD31-4B8C-83A1-F6EECF244321}">
                <p14:modId xmlns:p14="http://schemas.microsoft.com/office/powerpoint/2010/main" val="1612200019"/>
              </p:ext>
            </p:extLst>
          </p:nvPr>
        </p:nvGraphicFramePr>
        <p:xfrm>
          <a:off x="3200400" y="2330336"/>
          <a:ext cx="5943600" cy="6318364"/>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163324495"/>
                    </a:ext>
                  </a:extLst>
                </a:gridCol>
                <a:gridCol w="2971800">
                  <a:extLst>
                    <a:ext uri="{9D8B030D-6E8A-4147-A177-3AD203B41FA5}">
                      <a16:colId xmlns:a16="http://schemas.microsoft.com/office/drawing/2014/main" val="3315959772"/>
                    </a:ext>
                  </a:extLst>
                </a:gridCol>
              </a:tblGrid>
              <a:tr h="512618">
                <a:tc>
                  <a:txBody>
                    <a:bodyPr/>
                    <a:lstStyle/>
                    <a:p>
                      <a:pPr algn="ctr" fontAlgn="t"/>
                      <a:r>
                        <a:rPr lang="es-CO" sz="2400" b="1" i="0" u="none" strike="noStrike" dirty="0">
                          <a:solidFill>
                            <a:srgbClr val="FFFFFF"/>
                          </a:solidFill>
                          <a:effectLst/>
                          <a:latin typeface="Arial" panose="020B0604020202020204" pitchFamily="34" charset="0"/>
                        </a:rPr>
                        <a:t>Beneficios</a:t>
                      </a:r>
                    </a:p>
                  </a:txBody>
                  <a:tcPr marL="7620" marR="7620" marT="7620" marB="0">
                    <a:solidFill>
                      <a:srgbClr val="9BBB59"/>
                    </a:solidFill>
                  </a:tcPr>
                </a:tc>
                <a:tc>
                  <a:txBody>
                    <a:bodyPr/>
                    <a:lstStyle/>
                    <a:p>
                      <a:pPr algn="ctr" fontAlgn="ctr"/>
                      <a:r>
                        <a:rPr lang="es-CO" sz="2400" b="1" i="0" u="none" strike="noStrike" dirty="0">
                          <a:solidFill>
                            <a:srgbClr val="FFFFFF"/>
                          </a:solidFill>
                          <a:effectLst/>
                          <a:latin typeface="Arial" panose="020B0604020202020204" pitchFamily="34" charset="0"/>
                        </a:rPr>
                        <a:t>Para el país</a:t>
                      </a:r>
                    </a:p>
                  </a:txBody>
                  <a:tcPr marL="7620" marR="7620" marT="7620" marB="0" anchor="ctr">
                    <a:solidFill>
                      <a:srgbClr val="9BBB59"/>
                    </a:solidFill>
                  </a:tcPr>
                </a:tc>
                <a:extLst>
                  <a:ext uri="{0D108BD9-81ED-4DB2-BD59-A6C34878D82A}">
                    <a16:rowId xmlns:a16="http://schemas.microsoft.com/office/drawing/2014/main" val="1971906418"/>
                  </a:ext>
                </a:extLst>
              </a:tr>
              <a:tr h="512618">
                <a:tc>
                  <a:txBody>
                    <a:bodyPr/>
                    <a:lstStyle/>
                    <a:p>
                      <a:pPr algn="ctr" fontAlgn="t"/>
                      <a:r>
                        <a:rPr lang="es-CO" sz="2400" b="0" i="0" u="none" strike="noStrike" dirty="0">
                          <a:solidFill>
                            <a:srgbClr val="000000"/>
                          </a:solidFill>
                          <a:effectLst/>
                          <a:latin typeface="Arial" panose="020B0604020202020204" pitchFamily="34" charset="0"/>
                        </a:rPr>
                        <a:t>Ambientales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72%</a:t>
                      </a:r>
                    </a:p>
                  </a:txBody>
                  <a:tcPr marL="7620" marR="7620" marT="7620" marB="0" anchor="ctr">
                    <a:solidFill>
                      <a:srgbClr val="EFEFEF"/>
                    </a:solidFill>
                  </a:tcPr>
                </a:tc>
                <a:extLst>
                  <a:ext uri="{0D108BD9-81ED-4DB2-BD59-A6C34878D82A}">
                    <a16:rowId xmlns:a16="http://schemas.microsoft.com/office/drawing/2014/main" val="2875214851"/>
                  </a:ext>
                </a:extLst>
              </a:tr>
              <a:tr h="512618">
                <a:tc>
                  <a:txBody>
                    <a:bodyPr/>
                    <a:lstStyle/>
                    <a:p>
                      <a:pPr algn="ctr" fontAlgn="t"/>
                      <a:r>
                        <a:rPr lang="es-CO" sz="2400" b="0" i="0" u="none" strike="noStrike" dirty="0">
                          <a:solidFill>
                            <a:srgbClr val="000000"/>
                          </a:solidFill>
                          <a:effectLst/>
                          <a:latin typeface="Arial" panose="020B0604020202020204" pitchFamily="34" charset="0"/>
                        </a:rPr>
                        <a:t>Culturales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43%</a:t>
                      </a:r>
                    </a:p>
                  </a:txBody>
                  <a:tcPr marL="7620" marR="7620" marT="7620" marB="0" anchor="ctr">
                    <a:solidFill>
                      <a:srgbClr val="EFEFEF"/>
                    </a:solidFill>
                  </a:tcPr>
                </a:tc>
                <a:extLst>
                  <a:ext uri="{0D108BD9-81ED-4DB2-BD59-A6C34878D82A}">
                    <a16:rowId xmlns:a16="http://schemas.microsoft.com/office/drawing/2014/main" val="1302771259"/>
                  </a:ext>
                </a:extLst>
              </a:tr>
              <a:tr h="512618">
                <a:tc>
                  <a:txBody>
                    <a:bodyPr/>
                    <a:lstStyle/>
                    <a:p>
                      <a:pPr algn="ctr" fontAlgn="t"/>
                      <a:r>
                        <a:rPr lang="es-CO" sz="2400" b="0" i="0" u="none" strike="noStrike" dirty="0">
                          <a:solidFill>
                            <a:srgbClr val="000000"/>
                          </a:solidFill>
                          <a:effectLst/>
                          <a:latin typeface="Arial" panose="020B0604020202020204" pitchFamily="34" charset="0"/>
                        </a:rPr>
                        <a:t>Económicos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31%</a:t>
                      </a:r>
                    </a:p>
                  </a:txBody>
                  <a:tcPr marL="7620" marR="7620" marT="7620" marB="0" anchor="ctr">
                    <a:solidFill>
                      <a:srgbClr val="EFEFEF"/>
                    </a:solidFill>
                  </a:tcPr>
                </a:tc>
                <a:extLst>
                  <a:ext uri="{0D108BD9-81ED-4DB2-BD59-A6C34878D82A}">
                    <a16:rowId xmlns:a16="http://schemas.microsoft.com/office/drawing/2014/main" val="1777785068"/>
                  </a:ext>
                </a:extLst>
              </a:tr>
              <a:tr h="512618">
                <a:tc>
                  <a:txBody>
                    <a:bodyPr/>
                    <a:lstStyle/>
                    <a:p>
                      <a:pPr algn="ctr" fontAlgn="t"/>
                      <a:r>
                        <a:rPr lang="es-CO" sz="2400" b="0" i="0" u="none" strike="noStrike" dirty="0">
                          <a:solidFill>
                            <a:srgbClr val="000000"/>
                          </a:solidFill>
                          <a:effectLst/>
                          <a:latin typeface="Arial" panose="020B0604020202020204" pitchFamily="34" charset="0"/>
                        </a:rPr>
                        <a:t>Suministro de agua</a:t>
                      </a:r>
                    </a:p>
                  </a:txBody>
                  <a:tcPr marL="7620" marR="7620" marT="7620" marB="0">
                    <a:solidFill>
                      <a:srgbClr val="5BC6D0"/>
                    </a:solidFill>
                  </a:tcPr>
                </a:tc>
                <a:tc>
                  <a:txBody>
                    <a:bodyPr/>
                    <a:lstStyle/>
                    <a:p>
                      <a:pPr algn="ctr" fontAlgn="ctr"/>
                      <a:r>
                        <a:rPr lang="es-CO" sz="2400" b="0" i="0" u="none" strike="noStrike" dirty="0">
                          <a:solidFill>
                            <a:srgbClr val="FF0000"/>
                          </a:solidFill>
                          <a:effectLst/>
                          <a:latin typeface="Arial" panose="020B0604020202020204" pitchFamily="34" charset="0"/>
                        </a:rPr>
                        <a:t>30%</a:t>
                      </a:r>
                    </a:p>
                  </a:txBody>
                  <a:tcPr marL="7620" marR="7620" marT="7620" marB="0" anchor="ctr">
                    <a:solidFill>
                      <a:srgbClr val="EFEFEF"/>
                    </a:solidFill>
                  </a:tcPr>
                </a:tc>
                <a:extLst>
                  <a:ext uri="{0D108BD9-81ED-4DB2-BD59-A6C34878D82A}">
                    <a16:rowId xmlns:a16="http://schemas.microsoft.com/office/drawing/2014/main" val="3354881359"/>
                  </a:ext>
                </a:extLst>
              </a:tr>
              <a:tr h="512618">
                <a:tc>
                  <a:txBody>
                    <a:bodyPr/>
                    <a:lstStyle/>
                    <a:p>
                      <a:pPr algn="ctr" fontAlgn="t"/>
                      <a:r>
                        <a:rPr lang="es-CO" sz="2400" b="0" i="0" u="none" strike="noStrike" dirty="0">
                          <a:solidFill>
                            <a:srgbClr val="000000"/>
                          </a:solidFill>
                          <a:effectLst/>
                          <a:latin typeface="Arial" panose="020B0604020202020204" pitchFamily="34" charset="0"/>
                        </a:rPr>
                        <a:t>Sociales</a:t>
                      </a:r>
                    </a:p>
                  </a:txBody>
                  <a:tcPr marL="7620" marR="7620" marT="7620" marB="0">
                    <a:solidFill>
                      <a:srgbClr val="5BC6D0"/>
                    </a:solidFill>
                  </a:tcPr>
                </a:tc>
                <a:tc>
                  <a:txBody>
                    <a:bodyPr/>
                    <a:lstStyle/>
                    <a:p>
                      <a:pPr algn="ctr" fontAlgn="ctr"/>
                      <a:r>
                        <a:rPr lang="es-CO" sz="2400" b="0" i="0" u="none" strike="noStrike" dirty="0">
                          <a:solidFill>
                            <a:srgbClr val="FF0000"/>
                          </a:solidFill>
                          <a:effectLst/>
                          <a:latin typeface="Arial" panose="020B0604020202020204" pitchFamily="34" charset="0"/>
                        </a:rPr>
                        <a:t>27%</a:t>
                      </a:r>
                    </a:p>
                  </a:txBody>
                  <a:tcPr marL="7620" marR="7620" marT="7620" marB="0" anchor="ctr">
                    <a:solidFill>
                      <a:srgbClr val="EFEFEF"/>
                    </a:solidFill>
                  </a:tcPr>
                </a:tc>
                <a:extLst>
                  <a:ext uri="{0D108BD9-81ED-4DB2-BD59-A6C34878D82A}">
                    <a16:rowId xmlns:a16="http://schemas.microsoft.com/office/drawing/2014/main" val="2761609085"/>
                  </a:ext>
                </a:extLst>
              </a:tr>
              <a:tr h="512618">
                <a:tc>
                  <a:txBody>
                    <a:bodyPr/>
                    <a:lstStyle/>
                    <a:p>
                      <a:pPr algn="ctr" fontAlgn="t"/>
                      <a:r>
                        <a:rPr lang="es-CO" sz="2400" b="0" i="0" u="none" strike="noStrike" dirty="0">
                          <a:solidFill>
                            <a:srgbClr val="000000"/>
                          </a:solidFill>
                          <a:effectLst/>
                          <a:latin typeface="Arial" panose="020B0604020202020204" pitchFamily="34" charset="0"/>
                        </a:rPr>
                        <a:t>Investigación</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18%</a:t>
                      </a:r>
                    </a:p>
                  </a:txBody>
                  <a:tcPr marL="7620" marR="7620" marT="7620" marB="0" anchor="ctr">
                    <a:solidFill>
                      <a:srgbClr val="EFEFEF"/>
                    </a:solidFill>
                  </a:tcPr>
                </a:tc>
                <a:extLst>
                  <a:ext uri="{0D108BD9-81ED-4DB2-BD59-A6C34878D82A}">
                    <a16:rowId xmlns:a16="http://schemas.microsoft.com/office/drawing/2014/main" val="4266550438"/>
                  </a:ext>
                </a:extLst>
              </a:tr>
              <a:tr h="512618">
                <a:tc>
                  <a:txBody>
                    <a:bodyPr/>
                    <a:lstStyle/>
                    <a:p>
                      <a:pPr algn="ctr" fontAlgn="t"/>
                      <a:r>
                        <a:rPr lang="es-CO" sz="2400" b="0" i="0" u="none" strike="noStrike" dirty="0">
                          <a:solidFill>
                            <a:srgbClr val="000000"/>
                          </a:solidFill>
                          <a:effectLst/>
                          <a:latin typeface="Arial" panose="020B0604020202020204" pitchFamily="34" charset="0"/>
                        </a:rPr>
                        <a:t>Visibilidad internacional</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8%</a:t>
                      </a:r>
                    </a:p>
                  </a:txBody>
                  <a:tcPr marL="7620" marR="7620" marT="7620" marB="0" anchor="ctr">
                    <a:solidFill>
                      <a:srgbClr val="EFEFEF"/>
                    </a:solidFill>
                  </a:tcPr>
                </a:tc>
                <a:extLst>
                  <a:ext uri="{0D108BD9-81ED-4DB2-BD59-A6C34878D82A}">
                    <a16:rowId xmlns:a16="http://schemas.microsoft.com/office/drawing/2014/main" val="1239229590"/>
                  </a:ext>
                </a:extLst>
              </a:tr>
              <a:tr h="512618">
                <a:tc>
                  <a:txBody>
                    <a:bodyPr/>
                    <a:lstStyle/>
                    <a:p>
                      <a:pPr algn="ctr" fontAlgn="t"/>
                      <a:r>
                        <a:rPr lang="es-CO" sz="2400" b="0" i="0" u="none" strike="noStrike" dirty="0">
                          <a:solidFill>
                            <a:srgbClr val="000000"/>
                          </a:solidFill>
                          <a:effectLst/>
                          <a:latin typeface="Arial" panose="020B0604020202020204" pitchFamily="34" charset="0"/>
                        </a:rPr>
                        <a:t>Producción de alimentos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8%</a:t>
                      </a:r>
                    </a:p>
                  </a:txBody>
                  <a:tcPr marL="7620" marR="7620" marT="7620" marB="0" anchor="ctr">
                    <a:solidFill>
                      <a:srgbClr val="EFEFEF"/>
                    </a:solidFill>
                  </a:tcPr>
                </a:tc>
                <a:extLst>
                  <a:ext uri="{0D108BD9-81ED-4DB2-BD59-A6C34878D82A}">
                    <a16:rowId xmlns:a16="http://schemas.microsoft.com/office/drawing/2014/main" val="1694380036"/>
                  </a:ext>
                </a:extLst>
              </a:tr>
              <a:tr h="512618">
                <a:tc>
                  <a:txBody>
                    <a:bodyPr/>
                    <a:lstStyle/>
                    <a:p>
                      <a:pPr algn="ctr" fontAlgn="t"/>
                      <a:r>
                        <a:rPr lang="es-CO" sz="2400" b="0" i="0" u="none" strike="noStrike" dirty="0">
                          <a:solidFill>
                            <a:srgbClr val="000000"/>
                          </a:solidFill>
                          <a:effectLst/>
                          <a:latin typeface="Arial" panose="020B0604020202020204" pitchFamily="34" charset="0"/>
                        </a:rPr>
                        <a:t>Producción energética</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7%</a:t>
                      </a:r>
                    </a:p>
                  </a:txBody>
                  <a:tcPr marL="7620" marR="7620" marT="7620" marB="0" anchor="ctr">
                    <a:solidFill>
                      <a:srgbClr val="EFEFEF"/>
                    </a:solidFill>
                  </a:tcPr>
                </a:tc>
                <a:extLst>
                  <a:ext uri="{0D108BD9-81ED-4DB2-BD59-A6C34878D82A}">
                    <a16:rowId xmlns:a16="http://schemas.microsoft.com/office/drawing/2014/main" val="1522901183"/>
                  </a:ext>
                </a:extLst>
              </a:tr>
              <a:tr h="512618">
                <a:tc>
                  <a:txBody>
                    <a:bodyPr/>
                    <a:lstStyle/>
                    <a:p>
                      <a:pPr algn="ctr" fontAlgn="t"/>
                      <a:r>
                        <a:rPr lang="es-CO" sz="2400" b="0" i="0" u="none" strike="noStrike" dirty="0">
                          <a:solidFill>
                            <a:srgbClr val="000000"/>
                          </a:solidFill>
                          <a:effectLst/>
                          <a:latin typeface="Arial" panose="020B0604020202020204" pitchFamily="34" charset="0"/>
                        </a:rPr>
                        <a:t>Otro </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rPr>
                        <a:t>1%</a:t>
                      </a:r>
                    </a:p>
                  </a:txBody>
                  <a:tcPr marL="7620" marR="7620" marT="7620" marB="0" anchor="ctr">
                    <a:solidFill>
                      <a:srgbClr val="EFEFEF"/>
                    </a:solidFill>
                  </a:tcPr>
                </a:tc>
                <a:extLst>
                  <a:ext uri="{0D108BD9-81ED-4DB2-BD59-A6C34878D82A}">
                    <a16:rowId xmlns:a16="http://schemas.microsoft.com/office/drawing/2014/main" val="3888204742"/>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398182804"/>
              </p:ext>
            </p:extLst>
          </p:nvPr>
        </p:nvGraphicFramePr>
        <p:xfrm>
          <a:off x="9601200" y="2095500"/>
          <a:ext cx="5867400" cy="6577478"/>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1466712"/>
                    </a:ext>
                  </a:extLst>
                </a:gridCol>
                <a:gridCol w="2933700">
                  <a:extLst>
                    <a:ext uri="{9D8B030D-6E8A-4147-A177-3AD203B41FA5}">
                      <a16:colId xmlns:a16="http://schemas.microsoft.com/office/drawing/2014/main" val="2637246262"/>
                    </a:ext>
                  </a:extLst>
                </a:gridCol>
              </a:tblGrid>
              <a:tr h="517274">
                <a:tc>
                  <a:txBody>
                    <a:bodyPr/>
                    <a:lstStyle/>
                    <a:p>
                      <a:pPr algn="ctr" fontAlgn="t"/>
                      <a:r>
                        <a:rPr lang="es-CO" sz="2400" b="1" i="0" u="none" strike="noStrike" dirty="0">
                          <a:solidFill>
                            <a:srgbClr val="FFFFFF"/>
                          </a:solidFill>
                          <a:effectLst/>
                          <a:latin typeface="Arial" panose="020B0604020202020204" pitchFamily="34" charset="0"/>
                        </a:rPr>
                        <a:t>Beneficios</a:t>
                      </a:r>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solidFill>
                      <a:srgbClr val="9BBB59"/>
                    </a:solidFill>
                  </a:tcPr>
                </a:tc>
                <a:tc>
                  <a:txBody>
                    <a:bodyPr/>
                    <a:lstStyle/>
                    <a:p>
                      <a:pPr algn="ctr" fontAlgn="ctr"/>
                      <a:r>
                        <a:rPr lang="es-CO" sz="2400" b="1" i="0" u="none" strike="noStrike" dirty="0">
                          <a:solidFill>
                            <a:srgbClr val="FFFFFF"/>
                          </a:solidFill>
                          <a:effectLst/>
                          <a:latin typeface="Arial" panose="020B0604020202020204" pitchFamily="34" charset="0"/>
                          <a:cs typeface="Arial" panose="020B0604020202020204" pitchFamily="34" charset="0"/>
                        </a:rPr>
                        <a:t>Para</a:t>
                      </a:r>
                      <a:r>
                        <a:rPr lang="es-CO" sz="2400" b="1" i="0" u="none" strike="noStrike" baseline="0" dirty="0">
                          <a:solidFill>
                            <a:srgbClr val="FFFFFF"/>
                          </a:solidFill>
                          <a:effectLst/>
                          <a:latin typeface="Arial" panose="020B0604020202020204" pitchFamily="34" charset="0"/>
                          <a:cs typeface="Arial" panose="020B0604020202020204" pitchFamily="34" charset="0"/>
                        </a:rPr>
                        <a:t> el </a:t>
                      </a:r>
                      <a:r>
                        <a:rPr lang="es-CO" sz="2400" b="1" i="0" u="none" strike="noStrike" dirty="0">
                          <a:solidFill>
                            <a:srgbClr val="FFFFFF"/>
                          </a:solidFill>
                          <a:effectLst/>
                          <a:latin typeface="Arial" panose="020B0604020202020204" pitchFamily="34" charset="0"/>
                          <a:cs typeface="Arial" panose="020B0604020202020204" pitchFamily="34" charset="0"/>
                        </a:rPr>
                        <a:t>Municipio/Región</a:t>
                      </a:r>
                    </a:p>
                  </a:txBody>
                  <a:tcPr marL="7620" marR="7620" marT="7620" marB="0" anchor="ctr">
                    <a:solidFill>
                      <a:srgbClr val="9BBB59"/>
                    </a:solidFill>
                  </a:tcPr>
                </a:tc>
                <a:extLst>
                  <a:ext uri="{0D108BD9-81ED-4DB2-BD59-A6C34878D82A}">
                    <a16:rowId xmlns:a16="http://schemas.microsoft.com/office/drawing/2014/main" val="2202523624"/>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Ambientales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62%</a:t>
                      </a:r>
                    </a:p>
                  </a:txBody>
                  <a:tcPr marL="7620" marR="7620" marT="7620" marB="0" anchor="ctr">
                    <a:solidFill>
                      <a:srgbClr val="EFEFEF"/>
                    </a:solidFill>
                  </a:tcPr>
                </a:tc>
                <a:extLst>
                  <a:ext uri="{0D108BD9-81ED-4DB2-BD59-A6C34878D82A}">
                    <a16:rowId xmlns:a16="http://schemas.microsoft.com/office/drawing/2014/main" val="1303072916"/>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Culturales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39%</a:t>
                      </a:r>
                    </a:p>
                  </a:txBody>
                  <a:tcPr marL="7620" marR="7620" marT="7620" marB="0" anchor="ctr">
                    <a:solidFill>
                      <a:srgbClr val="EFEFEF"/>
                    </a:solidFill>
                  </a:tcPr>
                </a:tc>
                <a:extLst>
                  <a:ext uri="{0D108BD9-81ED-4DB2-BD59-A6C34878D82A}">
                    <a16:rowId xmlns:a16="http://schemas.microsoft.com/office/drawing/2014/main" val="1229682679"/>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Económicos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36%</a:t>
                      </a:r>
                    </a:p>
                  </a:txBody>
                  <a:tcPr marL="7620" marR="7620" marT="7620" marB="0" anchor="ctr">
                    <a:solidFill>
                      <a:srgbClr val="EFEFEF"/>
                    </a:solidFill>
                  </a:tcPr>
                </a:tc>
                <a:extLst>
                  <a:ext uri="{0D108BD9-81ED-4DB2-BD59-A6C34878D82A}">
                    <a16:rowId xmlns:a16="http://schemas.microsoft.com/office/drawing/2014/main" val="4293893745"/>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Sociales</a:t>
                      </a:r>
                    </a:p>
                  </a:txBody>
                  <a:tcPr marL="7620" marR="7620" marT="7620" marB="0">
                    <a:solidFill>
                      <a:srgbClr val="5BC6D0"/>
                    </a:solidFill>
                  </a:tcPr>
                </a:tc>
                <a:tc>
                  <a:txBody>
                    <a:bodyPr/>
                    <a:lstStyle/>
                    <a:p>
                      <a:pPr algn="ctr" fontAlgn="ctr"/>
                      <a:r>
                        <a:rPr lang="es-CO" sz="2400" b="0" i="0" u="none" strike="noStrike" dirty="0">
                          <a:solidFill>
                            <a:srgbClr val="FF0000"/>
                          </a:solidFill>
                          <a:effectLst/>
                          <a:latin typeface="Arial" panose="020B0604020202020204" pitchFamily="34" charset="0"/>
                          <a:cs typeface="Arial" panose="020B0604020202020204" pitchFamily="34" charset="0"/>
                        </a:rPr>
                        <a:t>30%</a:t>
                      </a:r>
                    </a:p>
                  </a:txBody>
                  <a:tcPr marL="7620" marR="7620" marT="7620" marB="0" anchor="ctr">
                    <a:solidFill>
                      <a:srgbClr val="EFEFEF"/>
                    </a:solidFill>
                  </a:tcPr>
                </a:tc>
                <a:extLst>
                  <a:ext uri="{0D108BD9-81ED-4DB2-BD59-A6C34878D82A}">
                    <a16:rowId xmlns:a16="http://schemas.microsoft.com/office/drawing/2014/main" val="987049330"/>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Suministro de agua</a:t>
                      </a:r>
                    </a:p>
                  </a:txBody>
                  <a:tcPr marL="7620" marR="7620" marT="7620" marB="0">
                    <a:solidFill>
                      <a:srgbClr val="5BC6D0"/>
                    </a:solidFill>
                  </a:tcPr>
                </a:tc>
                <a:tc>
                  <a:txBody>
                    <a:bodyPr/>
                    <a:lstStyle/>
                    <a:p>
                      <a:pPr algn="ctr" fontAlgn="ctr"/>
                      <a:r>
                        <a:rPr lang="es-CO" sz="2400" b="0" i="0" u="none" strike="noStrike" dirty="0">
                          <a:solidFill>
                            <a:srgbClr val="FF0000"/>
                          </a:solidFill>
                          <a:effectLst/>
                          <a:latin typeface="Arial" panose="020B0604020202020204" pitchFamily="34" charset="0"/>
                          <a:cs typeface="Arial" panose="020B0604020202020204" pitchFamily="34" charset="0"/>
                        </a:rPr>
                        <a:t>29%</a:t>
                      </a:r>
                    </a:p>
                  </a:txBody>
                  <a:tcPr marL="7620" marR="7620" marT="7620" marB="0" anchor="ctr">
                    <a:solidFill>
                      <a:srgbClr val="EFEFEF"/>
                    </a:solidFill>
                  </a:tcPr>
                </a:tc>
                <a:extLst>
                  <a:ext uri="{0D108BD9-81ED-4DB2-BD59-A6C34878D82A}">
                    <a16:rowId xmlns:a16="http://schemas.microsoft.com/office/drawing/2014/main" val="1640141089"/>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Investigación</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ctr">
                    <a:solidFill>
                      <a:srgbClr val="EFEFEF"/>
                    </a:solidFill>
                  </a:tcPr>
                </a:tc>
                <a:extLst>
                  <a:ext uri="{0D108BD9-81ED-4DB2-BD59-A6C34878D82A}">
                    <a16:rowId xmlns:a16="http://schemas.microsoft.com/office/drawing/2014/main" val="131422251"/>
                  </a:ext>
                </a:extLst>
              </a:tr>
              <a:tr h="676483">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Visibilidad internacional</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ctr">
                    <a:solidFill>
                      <a:srgbClr val="EFEFEF"/>
                    </a:solidFill>
                  </a:tcPr>
                </a:tc>
                <a:extLst>
                  <a:ext uri="{0D108BD9-81ED-4DB2-BD59-A6C34878D82A}">
                    <a16:rowId xmlns:a16="http://schemas.microsoft.com/office/drawing/2014/main" val="2729493200"/>
                  </a:ext>
                </a:extLst>
              </a:tr>
              <a:tr h="676483">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Producción de alimentos</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ctr">
                    <a:solidFill>
                      <a:srgbClr val="EFEFEF"/>
                    </a:solidFill>
                  </a:tcPr>
                </a:tc>
                <a:extLst>
                  <a:ext uri="{0D108BD9-81ED-4DB2-BD59-A6C34878D82A}">
                    <a16:rowId xmlns:a16="http://schemas.microsoft.com/office/drawing/2014/main" val="1858900312"/>
                  </a:ext>
                </a:extLst>
              </a:tr>
              <a:tr h="676483">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Producción energética</a:t>
                      </a:r>
                    </a:p>
                  </a:txBody>
                  <a:tcPr marL="7620" marR="7620" marT="7620" marB="0">
                    <a:solidFill>
                      <a:srgbClr val="5BC6D0"/>
                    </a:solidFill>
                  </a:tcPr>
                </a:tc>
                <a:tc>
                  <a:txBody>
                    <a:bodyPr/>
                    <a:lstStyle/>
                    <a:p>
                      <a:pPr algn="ctr" fontAlgn="ctr"/>
                      <a:r>
                        <a:rPr lang="es-CO" sz="2400" b="0" i="0" u="none" strike="noStrike" dirty="0">
                          <a:solidFill>
                            <a:srgbClr val="000000"/>
                          </a:solidFill>
                          <a:effectLst/>
                          <a:latin typeface="Arial" panose="020B0604020202020204" pitchFamily="34" charset="0"/>
                          <a:cs typeface="Arial" panose="020B0604020202020204" pitchFamily="34" charset="0"/>
                        </a:rPr>
                        <a:t>8%</a:t>
                      </a:r>
                    </a:p>
                  </a:txBody>
                  <a:tcPr marL="7620" marR="7620" marT="7620" marB="0" anchor="ctr">
                    <a:solidFill>
                      <a:srgbClr val="EFEFEF"/>
                    </a:solidFill>
                  </a:tcPr>
                </a:tc>
                <a:extLst>
                  <a:ext uri="{0D108BD9-81ED-4DB2-BD59-A6C34878D82A}">
                    <a16:rowId xmlns:a16="http://schemas.microsoft.com/office/drawing/2014/main" val="2542988363"/>
                  </a:ext>
                </a:extLst>
              </a:tr>
              <a:tr h="517274">
                <a:tc>
                  <a:txBody>
                    <a:bodyPr/>
                    <a:lstStyle/>
                    <a:p>
                      <a:pPr algn="ctr" fontAlgn="t"/>
                      <a:r>
                        <a:rPr lang="es-CO" sz="2400" b="0" i="0" u="none" strike="noStrike" dirty="0">
                          <a:solidFill>
                            <a:srgbClr val="000000"/>
                          </a:solidFill>
                          <a:effectLst/>
                          <a:latin typeface="Arial" panose="020B0604020202020204" pitchFamily="34" charset="0"/>
                          <a:cs typeface="Arial" panose="020B0604020202020204" pitchFamily="34" charset="0"/>
                        </a:rPr>
                        <a:t>Otro</a:t>
                      </a:r>
                    </a:p>
                  </a:txBody>
                  <a:tcPr marL="7620" marR="7620" marT="7620" marB="0">
                    <a:solidFill>
                      <a:srgbClr val="5BC6D0"/>
                    </a:solidFill>
                  </a:tcPr>
                </a:tc>
                <a:tc>
                  <a:txBody>
                    <a:bodyPr/>
                    <a:lstStyle/>
                    <a:p>
                      <a:pPr algn="ctr" fontAlgn="b"/>
                      <a:r>
                        <a:rPr lang="es-CO" sz="24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b">
                    <a:solidFill>
                      <a:srgbClr val="EFEFEF"/>
                    </a:solidFill>
                  </a:tcPr>
                </a:tc>
                <a:extLst>
                  <a:ext uri="{0D108BD9-81ED-4DB2-BD59-A6C34878D82A}">
                    <a16:rowId xmlns:a16="http://schemas.microsoft.com/office/drawing/2014/main" val="3570052414"/>
                  </a:ext>
                </a:extLst>
              </a:tr>
            </a:tbl>
          </a:graphicData>
        </a:graphic>
      </p:graphicFrame>
      <p:cxnSp>
        <p:nvCxnSpPr>
          <p:cNvPr id="44" name="Conector recto 43">
            <a:extLst>
              <a:ext uri="{FF2B5EF4-FFF2-40B4-BE49-F238E27FC236}">
                <a16:creationId xmlns:a16="http://schemas.microsoft.com/office/drawing/2014/main" id="{5F71E488-2067-4CB6-A8E0-B5FDD0634E5B}"/>
              </a:ext>
            </a:extLst>
          </p:cNvPr>
          <p:cNvCxnSpPr>
            <a:cxnSpLocks/>
          </p:cNvCxnSpPr>
          <p:nvPr/>
        </p:nvCxnSpPr>
        <p:spPr>
          <a:xfrm>
            <a:off x="2438400" y="81153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5F71E488-2067-4CB6-A8E0-B5FDD0634E5B}"/>
              </a:ext>
            </a:extLst>
          </p:cNvPr>
          <p:cNvCxnSpPr>
            <a:cxnSpLocks/>
          </p:cNvCxnSpPr>
          <p:nvPr/>
        </p:nvCxnSpPr>
        <p:spPr>
          <a:xfrm>
            <a:off x="2514600" y="73533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5F71E488-2067-4CB6-A8E0-B5FDD0634E5B}"/>
              </a:ext>
            </a:extLst>
          </p:cNvPr>
          <p:cNvCxnSpPr>
            <a:cxnSpLocks/>
          </p:cNvCxnSpPr>
          <p:nvPr/>
        </p:nvCxnSpPr>
        <p:spPr>
          <a:xfrm>
            <a:off x="2514600" y="66675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5F71E488-2067-4CB6-A8E0-B5FDD0634E5B}"/>
              </a:ext>
            </a:extLst>
          </p:cNvPr>
          <p:cNvCxnSpPr>
            <a:cxnSpLocks/>
          </p:cNvCxnSpPr>
          <p:nvPr/>
        </p:nvCxnSpPr>
        <p:spPr>
          <a:xfrm>
            <a:off x="2514600" y="59055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5F71E488-2067-4CB6-A8E0-B5FDD0634E5B}"/>
              </a:ext>
            </a:extLst>
          </p:cNvPr>
          <p:cNvCxnSpPr>
            <a:cxnSpLocks/>
          </p:cNvCxnSpPr>
          <p:nvPr/>
        </p:nvCxnSpPr>
        <p:spPr>
          <a:xfrm>
            <a:off x="2514600" y="53721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5F71E488-2067-4CB6-A8E0-B5FDD0634E5B}"/>
              </a:ext>
            </a:extLst>
          </p:cNvPr>
          <p:cNvCxnSpPr>
            <a:cxnSpLocks/>
          </p:cNvCxnSpPr>
          <p:nvPr/>
        </p:nvCxnSpPr>
        <p:spPr>
          <a:xfrm>
            <a:off x="2514600" y="48387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5F71E488-2067-4CB6-A8E0-B5FDD0634E5B}"/>
              </a:ext>
            </a:extLst>
          </p:cNvPr>
          <p:cNvCxnSpPr>
            <a:cxnSpLocks/>
          </p:cNvCxnSpPr>
          <p:nvPr/>
        </p:nvCxnSpPr>
        <p:spPr>
          <a:xfrm>
            <a:off x="2514600" y="43053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5F71E488-2067-4CB6-A8E0-B5FDD0634E5B}"/>
              </a:ext>
            </a:extLst>
          </p:cNvPr>
          <p:cNvCxnSpPr>
            <a:cxnSpLocks/>
          </p:cNvCxnSpPr>
          <p:nvPr/>
        </p:nvCxnSpPr>
        <p:spPr>
          <a:xfrm>
            <a:off x="2514600" y="38481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5F71E488-2067-4CB6-A8E0-B5FDD0634E5B}"/>
              </a:ext>
            </a:extLst>
          </p:cNvPr>
          <p:cNvCxnSpPr>
            <a:cxnSpLocks/>
          </p:cNvCxnSpPr>
          <p:nvPr/>
        </p:nvCxnSpPr>
        <p:spPr>
          <a:xfrm>
            <a:off x="2514600" y="33147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87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8" name="Rectángulo 7"/>
          <p:cNvSpPr/>
          <p:nvPr/>
        </p:nvSpPr>
        <p:spPr>
          <a:xfrm>
            <a:off x="4800601" y="1419754"/>
            <a:ext cx="9144000" cy="830997"/>
          </a:xfrm>
          <a:prstGeom prst="rect">
            <a:avLst/>
          </a:prstGeom>
        </p:spPr>
        <p:txBody>
          <a:bodyPr>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 De las siguientes opciones ¿De dónde cree usted que proviene el agua que consume en su hogar?</a:t>
            </a:r>
          </a:p>
        </p:txBody>
      </p:sp>
      <p:pic>
        <p:nvPicPr>
          <p:cNvPr id="14" name="Imagen 1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448800" y="3660257"/>
            <a:ext cx="1639113" cy="1639113"/>
          </a:xfrm>
          <a:prstGeom prst="rect">
            <a:avLst/>
          </a:prstGeom>
        </p:spPr>
      </p:pic>
      <p:pic>
        <p:nvPicPr>
          <p:cNvPr id="15" name="Imagen 14"/>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523915" y="3428415"/>
            <a:ext cx="2019885" cy="2019885"/>
          </a:xfrm>
          <a:prstGeom prst="rect">
            <a:avLst/>
          </a:prstGeom>
        </p:spPr>
      </p:pic>
      <p:pic>
        <p:nvPicPr>
          <p:cNvPr id="16" name="Imagen 15"/>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2496800" y="3599233"/>
            <a:ext cx="3018833" cy="1761160"/>
          </a:xfrm>
          <a:prstGeom prst="rect">
            <a:avLst/>
          </a:prstGeom>
        </p:spPr>
      </p:pic>
      <p:pic>
        <p:nvPicPr>
          <p:cNvPr id="20" name="Imagen 19"/>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1713915" y="3771353"/>
            <a:ext cx="2019885" cy="1416920"/>
          </a:xfrm>
          <a:prstGeom prst="rect">
            <a:avLst/>
          </a:prstGeom>
        </p:spPr>
      </p:pic>
      <p:grpSp>
        <p:nvGrpSpPr>
          <p:cNvPr id="21" name="Grupo 20">
            <a:extLst>
              <a:ext uri="{FF2B5EF4-FFF2-40B4-BE49-F238E27FC236}">
                <a16:creationId xmlns:a16="http://schemas.microsoft.com/office/drawing/2014/main" id="{6F39F1A5-5F8F-4AD7-9E05-F5948ED403D4}"/>
              </a:ext>
            </a:extLst>
          </p:cNvPr>
          <p:cNvGrpSpPr/>
          <p:nvPr/>
        </p:nvGrpSpPr>
        <p:grpSpPr>
          <a:xfrm>
            <a:off x="2271153" y="5831559"/>
            <a:ext cx="13531985" cy="1548287"/>
            <a:chOff x="809250" y="3372915"/>
            <a:chExt cx="6098577" cy="1548287"/>
          </a:xfrm>
        </p:grpSpPr>
        <p:grpSp>
          <p:nvGrpSpPr>
            <p:cNvPr id="23" name="Grupo 22">
              <a:extLst>
                <a:ext uri="{FF2B5EF4-FFF2-40B4-BE49-F238E27FC236}">
                  <a16:creationId xmlns:a16="http://schemas.microsoft.com/office/drawing/2014/main" id="{4BF4518A-8A2C-4598-AE3B-966804ACA04F}"/>
                </a:ext>
              </a:extLst>
            </p:cNvPr>
            <p:cNvGrpSpPr/>
            <p:nvPr/>
          </p:nvGrpSpPr>
          <p:grpSpPr>
            <a:xfrm>
              <a:off x="809250" y="3372915"/>
              <a:ext cx="5522562" cy="629934"/>
              <a:chOff x="809250" y="3372915"/>
              <a:chExt cx="5522562" cy="629934"/>
            </a:xfrm>
          </p:grpSpPr>
          <p:sp>
            <p:nvSpPr>
              <p:cNvPr id="29" name="CuadroTexto 28">
                <a:extLst>
                  <a:ext uri="{FF2B5EF4-FFF2-40B4-BE49-F238E27FC236}">
                    <a16:creationId xmlns:a16="http://schemas.microsoft.com/office/drawing/2014/main" id="{554A00F1-970F-4BC6-B258-3A2D91A9680C}"/>
                  </a:ext>
                </a:extLst>
              </p:cNvPr>
              <p:cNvSpPr txBox="1"/>
              <p:nvPr/>
            </p:nvSpPr>
            <p:spPr>
              <a:xfrm>
                <a:off x="809250" y="3418074"/>
                <a:ext cx="500878" cy="584775"/>
              </a:xfrm>
              <a:prstGeom prst="rect">
                <a:avLst/>
              </a:prstGeom>
              <a:noFill/>
            </p:spPr>
            <p:txBody>
              <a:bodyPr wrap="square">
                <a:spAutoFit/>
              </a:bodyPr>
              <a:lstStyle/>
              <a:p>
                <a:r>
                  <a:rPr lang="es-CO" sz="3200" b="1" dirty="0">
                    <a:solidFill>
                      <a:srgbClr val="5BC6D0"/>
                    </a:solidFill>
                    <a:latin typeface="Roboto Condensed" panose="02000000000000000000" pitchFamily="2" charset="0"/>
                    <a:ea typeface="Roboto Condensed" panose="02000000000000000000" pitchFamily="2" charset="0"/>
                  </a:rPr>
                  <a:t>47%</a:t>
                </a:r>
              </a:p>
            </p:txBody>
          </p:sp>
          <p:sp>
            <p:nvSpPr>
              <p:cNvPr id="31" name="CuadroTexto 30">
                <a:extLst>
                  <a:ext uri="{FF2B5EF4-FFF2-40B4-BE49-F238E27FC236}">
                    <a16:creationId xmlns:a16="http://schemas.microsoft.com/office/drawing/2014/main" id="{E44AF8BE-5BDB-4809-81B7-9A15C2C0BAD3}"/>
                  </a:ext>
                </a:extLst>
              </p:cNvPr>
              <p:cNvSpPr txBox="1"/>
              <p:nvPr/>
            </p:nvSpPr>
            <p:spPr>
              <a:xfrm>
                <a:off x="2597547" y="3418074"/>
                <a:ext cx="498349" cy="584775"/>
              </a:xfrm>
              <a:prstGeom prst="rect">
                <a:avLst/>
              </a:prstGeom>
              <a:noFill/>
            </p:spPr>
            <p:txBody>
              <a:bodyPr wrap="square">
                <a:spAutoFit/>
              </a:bodyPr>
              <a:lstStyle/>
              <a:p>
                <a:r>
                  <a:rPr lang="es-CO" sz="3200" b="1" dirty="0">
                    <a:solidFill>
                      <a:srgbClr val="5BC6D0"/>
                    </a:solidFill>
                    <a:latin typeface="Roboto Condensed" panose="02000000000000000000" pitchFamily="2" charset="0"/>
                    <a:ea typeface="Roboto Condensed" panose="02000000000000000000" pitchFamily="2" charset="0"/>
                  </a:rPr>
                  <a:t>43%</a:t>
                </a:r>
              </a:p>
            </p:txBody>
          </p:sp>
          <p:sp>
            <p:nvSpPr>
              <p:cNvPr id="32" name="CuadroTexto 31">
                <a:extLst>
                  <a:ext uri="{FF2B5EF4-FFF2-40B4-BE49-F238E27FC236}">
                    <a16:creationId xmlns:a16="http://schemas.microsoft.com/office/drawing/2014/main" id="{AAF492F4-C4B2-414E-AAD8-C17EC73B8B81}"/>
                  </a:ext>
                </a:extLst>
              </p:cNvPr>
              <p:cNvSpPr txBox="1"/>
              <p:nvPr/>
            </p:nvSpPr>
            <p:spPr>
              <a:xfrm>
                <a:off x="4354959" y="3404779"/>
                <a:ext cx="439574" cy="584775"/>
              </a:xfrm>
              <a:prstGeom prst="rect">
                <a:avLst/>
              </a:prstGeom>
              <a:noFill/>
            </p:spPr>
            <p:txBody>
              <a:bodyPr wrap="square">
                <a:spAutoFit/>
              </a:bodyPr>
              <a:lstStyle/>
              <a:p>
                <a:r>
                  <a:rPr lang="es-CO" sz="3200" b="1" dirty="0">
                    <a:solidFill>
                      <a:srgbClr val="5BC6D0"/>
                    </a:solidFill>
                    <a:latin typeface="Roboto Condensed" panose="02000000000000000000" pitchFamily="2" charset="0"/>
                    <a:ea typeface="Roboto Condensed" panose="02000000000000000000" pitchFamily="2" charset="0"/>
                  </a:rPr>
                  <a:t>6%</a:t>
                </a:r>
              </a:p>
            </p:txBody>
          </p:sp>
          <p:sp>
            <p:nvSpPr>
              <p:cNvPr id="33" name="CuadroTexto 32">
                <a:extLst>
                  <a:ext uri="{FF2B5EF4-FFF2-40B4-BE49-F238E27FC236}">
                    <a16:creationId xmlns:a16="http://schemas.microsoft.com/office/drawing/2014/main" id="{E15C37ED-8462-4971-9188-709430BB76B5}"/>
                  </a:ext>
                </a:extLst>
              </p:cNvPr>
              <p:cNvSpPr txBox="1"/>
              <p:nvPr/>
            </p:nvSpPr>
            <p:spPr>
              <a:xfrm>
                <a:off x="6001540" y="3372915"/>
                <a:ext cx="330272" cy="584775"/>
              </a:xfrm>
              <a:prstGeom prst="rect">
                <a:avLst/>
              </a:prstGeom>
              <a:noFill/>
            </p:spPr>
            <p:txBody>
              <a:bodyPr wrap="square">
                <a:spAutoFit/>
              </a:bodyPr>
              <a:lstStyle/>
              <a:p>
                <a:r>
                  <a:rPr lang="es-CO" sz="3200" b="1" dirty="0">
                    <a:solidFill>
                      <a:srgbClr val="5BC6D0"/>
                    </a:solidFill>
                    <a:latin typeface="Roboto Condensed" panose="02000000000000000000" pitchFamily="2" charset="0"/>
                    <a:ea typeface="Roboto Condensed" panose="02000000000000000000" pitchFamily="2" charset="0"/>
                  </a:rPr>
                  <a:t>2%</a:t>
                </a:r>
              </a:p>
            </p:txBody>
          </p:sp>
        </p:grpSp>
        <p:sp>
          <p:nvSpPr>
            <p:cNvPr id="26" name="CuadroTexto 25">
              <a:extLst>
                <a:ext uri="{FF2B5EF4-FFF2-40B4-BE49-F238E27FC236}">
                  <a16:creationId xmlns:a16="http://schemas.microsoft.com/office/drawing/2014/main" id="{C900C146-C2D5-41A6-B0AD-38DCF4429F9C}"/>
                </a:ext>
              </a:extLst>
            </p:cNvPr>
            <p:cNvSpPr txBox="1"/>
            <p:nvPr/>
          </p:nvSpPr>
          <p:spPr>
            <a:xfrm>
              <a:off x="3874175" y="4213316"/>
              <a:ext cx="1318388" cy="707886"/>
            </a:xfrm>
            <a:prstGeom prst="rect">
              <a:avLst/>
            </a:prstGeom>
            <a:noFill/>
          </p:spPr>
          <p:txBody>
            <a:bodyPr wrap="square">
              <a:spAutoFit/>
            </a:bodyPr>
            <a:lstStyle/>
            <a:p>
              <a:pPr algn="ctr"/>
              <a:r>
                <a:rPr lang="es-MX" sz="2000" dirty="0">
                  <a:latin typeface="Roboto Condensed" panose="02000000000000000000" pitchFamily="2" charset="0"/>
                  <a:ea typeface="Roboto Condensed" panose="02000000000000000000" pitchFamily="2" charset="0"/>
                </a:rPr>
                <a:t>De los Parques Nacionales Naturales</a:t>
              </a:r>
              <a:endParaRPr lang="es-CO" sz="2000" dirty="0">
                <a:latin typeface="Roboto Condensed" panose="02000000000000000000" pitchFamily="2" charset="0"/>
                <a:ea typeface="Roboto Condensed" panose="02000000000000000000" pitchFamily="2" charset="0"/>
              </a:endParaRPr>
            </a:p>
          </p:txBody>
        </p:sp>
        <p:sp>
          <p:nvSpPr>
            <p:cNvPr id="27" name="CuadroTexto 26">
              <a:extLst>
                <a:ext uri="{FF2B5EF4-FFF2-40B4-BE49-F238E27FC236}">
                  <a16:creationId xmlns:a16="http://schemas.microsoft.com/office/drawing/2014/main" id="{5BDE801B-6757-449A-9FBB-770CB8FC30A5}"/>
                </a:ext>
              </a:extLst>
            </p:cNvPr>
            <p:cNvSpPr txBox="1"/>
            <p:nvPr/>
          </p:nvSpPr>
          <p:spPr>
            <a:xfrm>
              <a:off x="5589439" y="4351815"/>
              <a:ext cx="1318388" cy="400110"/>
            </a:xfrm>
            <a:prstGeom prst="rect">
              <a:avLst/>
            </a:prstGeom>
            <a:noFill/>
          </p:spPr>
          <p:txBody>
            <a:bodyPr wrap="square">
              <a:spAutoFit/>
            </a:bodyPr>
            <a:lstStyle/>
            <a:p>
              <a:pPr algn="ctr"/>
              <a:r>
                <a:rPr lang="es-CO" sz="2000" dirty="0">
                  <a:latin typeface="Roboto Condensed" panose="02000000000000000000" pitchFamily="2" charset="0"/>
                  <a:ea typeface="Roboto Condensed" panose="02000000000000000000" pitchFamily="2" charset="0"/>
                </a:rPr>
                <a:t>Del carro tanque</a:t>
              </a:r>
            </a:p>
          </p:txBody>
        </p:sp>
      </p:grpSp>
      <p:sp>
        <p:nvSpPr>
          <p:cNvPr id="35" name="Rectángulo 34"/>
          <p:cNvSpPr/>
          <p:nvPr/>
        </p:nvSpPr>
        <p:spPr>
          <a:xfrm>
            <a:off x="16415559" y="6876990"/>
            <a:ext cx="620683" cy="400110"/>
          </a:xfrm>
          <a:prstGeom prst="rect">
            <a:avLst/>
          </a:prstGeom>
        </p:spPr>
        <p:txBody>
          <a:bodyPr wrap="none">
            <a:spAutoFit/>
          </a:bodyPr>
          <a:lstStyle/>
          <a:p>
            <a:r>
              <a:rPr lang="es-ES" sz="2000" dirty="0">
                <a:latin typeface="Roboto Condensed" panose="02000000000000000000" pitchFamily="2" charset="0"/>
                <a:ea typeface="Roboto Condensed" panose="02000000000000000000" pitchFamily="2" charset="0"/>
              </a:rPr>
              <a:t>Otro</a:t>
            </a:r>
            <a:endParaRPr lang="es-CO" sz="2000" dirty="0">
              <a:latin typeface="Roboto Condensed" panose="02000000000000000000" pitchFamily="2" charset="0"/>
              <a:ea typeface="Roboto Condensed" panose="02000000000000000000" pitchFamily="2" charset="0"/>
            </a:endParaRPr>
          </a:p>
        </p:txBody>
      </p:sp>
      <p:cxnSp>
        <p:nvCxnSpPr>
          <p:cNvPr id="28" name="Conector recto 27">
            <a:extLst>
              <a:ext uri="{FF2B5EF4-FFF2-40B4-BE49-F238E27FC236}">
                <a16:creationId xmlns:a16="http://schemas.microsoft.com/office/drawing/2014/main" id="{5F1BE1FE-7F8D-467C-A646-2AC425FB492A}"/>
              </a:ext>
            </a:extLst>
          </p:cNvPr>
          <p:cNvCxnSpPr>
            <a:cxnSpLocks/>
          </p:cNvCxnSpPr>
          <p:nvPr/>
        </p:nvCxnSpPr>
        <p:spPr>
          <a:xfrm flipH="1" flipV="1">
            <a:off x="321478" y="5612244"/>
            <a:ext cx="17204478" cy="22108"/>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E15C37ED-8462-4971-9188-709430BB76B5}"/>
              </a:ext>
            </a:extLst>
          </p:cNvPr>
          <p:cNvSpPr txBox="1"/>
          <p:nvPr/>
        </p:nvSpPr>
        <p:spPr>
          <a:xfrm>
            <a:off x="16415559" y="5863423"/>
            <a:ext cx="732833" cy="553998"/>
          </a:xfrm>
          <a:prstGeom prst="rect">
            <a:avLst/>
          </a:prstGeom>
          <a:noFill/>
        </p:spPr>
        <p:txBody>
          <a:bodyPr wrap="square">
            <a:spAutoFit/>
          </a:bodyPr>
          <a:lstStyle/>
          <a:p>
            <a:r>
              <a:rPr lang="es-CO" sz="3000" b="1" dirty="0">
                <a:solidFill>
                  <a:srgbClr val="5BC6D0"/>
                </a:solidFill>
                <a:latin typeface="Roboto Condensed" panose="02000000000000000000" pitchFamily="2" charset="0"/>
                <a:ea typeface="Roboto Condensed" panose="02000000000000000000" pitchFamily="2" charset="0"/>
              </a:rPr>
              <a:t>2%</a:t>
            </a:r>
          </a:p>
        </p:txBody>
      </p:sp>
      <p:sp>
        <p:nvSpPr>
          <p:cNvPr id="9" name="AutoShape 2" descr="Productos – INGAD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1" name="Imagen 10"/>
          <p:cNvPicPr>
            <a:picLocks noChangeAspect="1"/>
          </p:cNvPicPr>
          <p:nvPr/>
        </p:nvPicPr>
        <p:blipFill>
          <a:blip r:embed="rId8">
            <a:lum bright="70000" contrast="-70000"/>
          </a:blip>
          <a:stretch>
            <a:fillRect/>
          </a:stretch>
        </p:blipFill>
        <p:spPr>
          <a:xfrm>
            <a:off x="15773400" y="3860688"/>
            <a:ext cx="1905000" cy="1238250"/>
          </a:xfrm>
          <a:prstGeom prst="rect">
            <a:avLst/>
          </a:prstGeom>
        </p:spPr>
      </p:pic>
      <p:sp>
        <p:nvSpPr>
          <p:cNvPr id="34" name="CuadroTexto 33">
            <a:extLst>
              <a:ext uri="{FF2B5EF4-FFF2-40B4-BE49-F238E27FC236}">
                <a16:creationId xmlns:a16="http://schemas.microsoft.com/office/drawing/2014/main" id="{E0D5C08E-BF1B-4E29-8DFB-58B8B8B17D03}"/>
              </a:ext>
            </a:extLst>
          </p:cNvPr>
          <p:cNvSpPr txBox="1"/>
          <p:nvPr/>
        </p:nvSpPr>
        <p:spPr>
          <a:xfrm>
            <a:off x="5140237" y="6766782"/>
            <a:ext cx="2925339" cy="400110"/>
          </a:xfrm>
          <a:prstGeom prst="rect">
            <a:avLst/>
          </a:prstGeom>
          <a:noFill/>
        </p:spPr>
        <p:txBody>
          <a:bodyPr wrap="square">
            <a:spAutoFit/>
          </a:bodyPr>
          <a:lstStyle/>
          <a:p>
            <a:pPr algn="ctr"/>
            <a:r>
              <a:rPr lang="es-ES" sz="2000" dirty="0">
                <a:latin typeface="Roboto Condensed" panose="02000000000000000000" pitchFamily="2" charset="0"/>
                <a:ea typeface="Roboto Condensed" panose="02000000000000000000" pitchFamily="2" charset="0"/>
              </a:rPr>
              <a:t>De los ríos /Lagunas</a:t>
            </a:r>
            <a:endParaRPr lang="es-CO" sz="2000" dirty="0">
              <a:latin typeface="Roboto Condensed" panose="02000000000000000000" pitchFamily="2" charset="0"/>
              <a:ea typeface="Roboto Condensed" panose="02000000000000000000" pitchFamily="2" charset="0"/>
            </a:endParaRPr>
          </a:p>
        </p:txBody>
      </p:sp>
      <p:sp>
        <p:nvSpPr>
          <p:cNvPr id="36" name="CuadroTexto 35">
            <a:extLst>
              <a:ext uri="{FF2B5EF4-FFF2-40B4-BE49-F238E27FC236}">
                <a16:creationId xmlns:a16="http://schemas.microsoft.com/office/drawing/2014/main" id="{7F971BC9-D869-482C-9B8F-30237559A5C7}"/>
              </a:ext>
            </a:extLst>
          </p:cNvPr>
          <p:cNvSpPr txBox="1"/>
          <p:nvPr/>
        </p:nvSpPr>
        <p:spPr>
          <a:xfrm>
            <a:off x="1299872" y="6825848"/>
            <a:ext cx="2925339" cy="400110"/>
          </a:xfrm>
          <a:prstGeom prst="rect">
            <a:avLst/>
          </a:prstGeom>
          <a:noFill/>
        </p:spPr>
        <p:txBody>
          <a:bodyPr wrap="square">
            <a:spAutoFit/>
          </a:bodyPr>
          <a:lstStyle/>
          <a:p>
            <a:pPr algn="ctr"/>
            <a:r>
              <a:rPr lang="es-MX" sz="2000" dirty="0">
                <a:latin typeface="Roboto Condensed" panose="02000000000000000000" pitchFamily="2" charset="0"/>
                <a:ea typeface="Roboto Condensed" panose="02000000000000000000" pitchFamily="2" charset="0"/>
              </a:rPr>
              <a:t>De los páramos</a:t>
            </a:r>
            <a:endParaRPr lang="es-CO" sz="2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10210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3" name="Rectángulo 12"/>
          <p:cNvSpPr/>
          <p:nvPr/>
        </p:nvSpPr>
        <p:spPr>
          <a:xfrm>
            <a:off x="4800601" y="1419754"/>
            <a:ext cx="9144000" cy="830997"/>
          </a:xfrm>
          <a:prstGeom prst="rect">
            <a:avLst/>
          </a:prstGeom>
        </p:spPr>
        <p:txBody>
          <a:bodyPr>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 De las siguientes opciones ¿De dónde cree usted que proviene el agua que consume en su hogar?</a:t>
            </a:r>
          </a:p>
        </p:txBody>
      </p:sp>
      <p:pic>
        <p:nvPicPr>
          <p:cNvPr id="2" name="Imagen 1"/>
          <p:cNvPicPr>
            <a:picLocks noChangeAspect="1"/>
          </p:cNvPicPr>
          <p:nvPr/>
        </p:nvPicPr>
        <p:blipFill>
          <a:blip r:embed="rId4"/>
          <a:stretch>
            <a:fillRect/>
          </a:stretch>
        </p:blipFill>
        <p:spPr>
          <a:xfrm>
            <a:off x="2133600" y="2487421"/>
            <a:ext cx="13868400" cy="6061505"/>
          </a:xfrm>
          <a:prstGeom prst="rect">
            <a:avLst/>
          </a:prstGeom>
        </p:spPr>
      </p:pic>
    </p:spTree>
    <p:extLst>
      <p:ext uri="{BB962C8B-B14F-4D97-AF65-F5344CB8AC3E}">
        <p14:creationId xmlns:p14="http://schemas.microsoft.com/office/powerpoint/2010/main" val="103362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3252236524"/>
              </p:ext>
            </p:extLst>
          </p:nvPr>
        </p:nvGraphicFramePr>
        <p:xfrm>
          <a:off x="381000" y="3900777"/>
          <a:ext cx="10158346" cy="4494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a:graphicFrameLocks/>
          </p:cNvGraphicFramePr>
          <p:nvPr>
            <p:extLst>
              <p:ext uri="{D42A27DB-BD31-4B8C-83A1-F6EECF244321}">
                <p14:modId xmlns:p14="http://schemas.microsoft.com/office/powerpoint/2010/main" val="4177421267"/>
              </p:ext>
            </p:extLst>
          </p:nvPr>
        </p:nvGraphicFramePr>
        <p:xfrm>
          <a:off x="10589572" y="1882925"/>
          <a:ext cx="6451249" cy="574264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25" name="Rectángulo 24"/>
          <p:cNvSpPr/>
          <p:nvPr/>
        </p:nvSpPr>
        <p:spPr>
          <a:xfrm>
            <a:off x="590345" y="1790698"/>
            <a:ext cx="8493591" cy="733589"/>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000" dirty="0">
                <a:solidFill>
                  <a:schemeClr val="tx1">
                    <a:lumMod val="95000"/>
                    <a:lumOff val="5000"/>
                  </a:schemeClr>
                </a:solidFill>
                <a:latin typeface="Roboto Condensed" panose="02000000000000000000" pitchFamily="2" charset="0"/>
                <a:ea typeface="Roboto Condensed" panose="02000000000000000000" pitchFamily="2" charset="0"/>
              </a:rPr>
              <a:t>¿Identifica usted algún impacto negativo en su vida o en la de su comunidad por la existencia de los Parques Nacionales Naturales?</a:t>
            </a:r>
          </a:p>
        </p:txBody>
      </p:sp>
      <p:cxnSp>
        <p:nvCxnSpPr>
          <p:cNvPr id="23" name="Conector recto 22">
            <a:extLst>
              <a:ext uri="{FF2B5EF4-FFF2-40B4-BE49-F238E27FC236}">
                <a16:creationId xmlns:a16="http://schemas.microsoft.com/office/drawing/2014/main" id="{9491637A-E449-4A3E-B0AC-4C794EF59EFB}"/>
              </a:ext>
            </a:extLst>
          </p:cNvPr>
          <p:cNvCxnSpPr>
            <a:cxnSpLocks/>
          </p:cNvCxnSpPr>
          <p:nvPr/>
        </p:nvCxnSpPr>
        <p:spPr>
          <a:xfrm>
            <a:off x="9829800" y="1731014"/>
            <a:ext cx="0" cy="7146286"/>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914157A4-11BC-45D1-A8AB-C215740501E9}"/>
              </a:ext>
            </a:extLst>
          </p:cNvPr>
          <p:cNvGrpSpPr/>
          <p:nvPr/>
        </p:nvGrpSpPr>
        <p:grpSpPr>
          <a:xfrm>
            <a:off x="2414919" y="3336211"/>
            <a:ext cx="6353308" cy="5084861"/>
            <a:chOff x="2652229" y="3264731"/>
            <a:chExt cx="4555114" cy="3660372"/>
          </a:xfrm>
        </p:grpSpPr>
        <p:grpSp>
          <p:nvGrpSpPr>
            <p:cNvPr id="28" name="Grupo 27">
              <a:extLst>
                <a:ext uri="{FF2B5EF4-FFF2-40B4-BE49-F238E27FC236}">
                  <a16:creationId xmlns:a16="http://schemas.microsoft.com/office/drawing/2014/main" id="{088F5D62-C9DC-4751-B669-21BE17204D80}"/>
                </a:ext>
              </a:extLst>
            </p:cNvPr>
            <p:cNvGrpSpPr/>
            <p:nvPr/>
          </p:nvGrpSpPr>
          <p:grpSpPr>
            <a:xfrm>
              <a:off x="2652229" y="3333804"/>
              <a:ext cx="4555114" cy="3591299"/>
              <a:chOff x="1789768" y="2098034"/>
              <a:chExt cx="4555114" cy="3591299"/>
            </a:xfrm>
          </p:grpSpPr>
          <p:graphicFrame>
            <p:nvGraphicFramePr>
              <p:cNvPr id="31" name="Chart 9">
                <a:extLst>
                  <a:ext uri="{FF2B5EF4-FFF2-40B4-BE49-F238E27FC236}">
                    <a16:creationId xmlns:a16="http://schemas.microsoft.com/office/drawing/2014/main" id="{B824D02F-AE54-45C0-859E-D4843A089F74}"/>
                  </a:ext>
                </a:extLst>
              </p:cNvPr>
              <p:cNvGraphicFramePr/>
              <p:nvPr>
                <p:extLst>
                  <p:ext uri="{D42A27DB-BD31-4B8C-83A1-F6EECF244321}">
                    <p14:modId xmlns:p14="http://schemas.microsoft.com/office/powerpoint/2010/main" val="236538555"/>
                  </p:ext>
                </p:extLst>
              </p:nvPr>
            </p:nvGraphicFramePr>
            <p:xfrm>
              <a:off x="2532165" y="2158269"/>
              <a:ext cx="2806356" cy="3531064"/>
            </p:xfrm>
            <a:graphic>
              <a:graphicData uri="http://schemas.openxmlformats.org/drawingml/2006/chart">
                <c:chart xmlns:c="http://schemas.openxmlformats.org/drawingml/2006/chart" xmlns:r="http://schemas.openxmlformats.org/officeDocument/2006/relationships" r:id="rId6"/>
              </a:graphicData>
            </a:graphic>
          </p:graphicFrame>
          <p:sp>
            <p:nvSpPr>
              <p:cNvPr id="32" name="CuadroTexto 31">
                <a:extLst>
                  <a:ext uri="{FF2B5EF4-FFF2-40B4-BE49-F238E27FC236}">
                    <a16:creationId xmlns:a16="http://schemas.microsoft.com/office/drawing/2014/main" id="{B5E541AB-7F8E-49A7-848F-1463A9F70707}"/>
                  </a:ext>
                </a:extLst>
              </p:cNvPr>
              <p:cNvSpPr txBox="1"/>
              <p:nvPr/>
            </p:nvSpPr>
            <p:spPr>
              <a:xfrm>
                <a:off x="2001879" y="4161529"/>
                <a:ext cx="2334004" cy="398729"/>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33" name="CuadroTexto 32">
                <a:extLst>
                  <a:ext uri="{FF2B5EF4-FFF2-40B4-BE49-F238E27FC236}">
                    <a16:creationId xmlns:a16="http://schemas.microsoft.com/office/drawing/2014/main" id="{32CE20D3-A0F1-4E18-B3CD-C0FC4A509459}"/>
                  </a:ext>
                </a:extLst>
              </p:cNvPr>
              <p:cNvSpPr txBox="1"/>
              <p:nvPr/>
            </p:nvSpPr>
            <p:spPr>
              <a:xfrm>
                <a:off x="3987876" y="2383347"/>
                <a:ext cx="723207" cy="505056"/>
              </a:xfrm>
              <a:prstGeom prst="rect">
                <a:avLst/>
              </a:prstGeom>
              <a:noFill/>
            </p:spPr>
            <p:txBody>
              <a:bodyPr wrap="square">
                <a:spAutoFit/>
              </a:bodyPr>
              <a:lstStyle/>
              <a:p>
                <a:r>
                  <a:rPr lang="es-CO" sz="3200" b="1" dirty="0">
                    <a:solidFill>
                      <a:srgbClr val="F8DB31"/>
                    </a:solidFill>
                    <a:latin typeface="Century Gothic" panose="020B0502020202020204" pitchFamily="34" charset="0"/>
                  </a:rPr>
                  <a:t>4%</a:t>
                </a:r>
              </a:p>
            </p:txBody>
          </p:sp>
          <p:sp>
            <p:nvSpPr>
              <p:cNvPr id="34" name="CuadroTexto 33">
                <a:extLst>
                  <a:ext uri="{FF2B5EF4-FFF2-40B4-BE49-F238E27FC236}">
                    <a16:creationId xmlns:a16="http://schemas.microsoft.com/office/drawing/2014/main" id="{A23CD7BC-383A-49C3-A635-D4CA56AAFB37}"/>
                  </a:ext>
                </a:extLst>
              </p:cNvPr>
              <p:cNvSpPr txBox="1"/>
              <p:nvPr/>
            </p:nvSpPr>
            <p:spPr>
              <a:xfrm>
                <a:off x="4010878" y="2098034"/>
                <a:ext cx="2334004" cy="398729"/>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35" name="CuadroTexto 34">
                <a:extLst>
                  <a:ext uri="{FF2B5EF4-FFF2-40B4-BE49-F238E27FC236}">
                    <a16:creationId xmlns:a16="http://schemas.microsoft.com/office/drawing/2014/main" id="{CCA0495B-5AC7-4C85-8CD4-C847E0D8E856}"/>
                  </a:ext>
                </a:extLst>
              </p:cNvPr>
              <p:cNvSpPr txBox="1"/>
              <p:nvPr/>
            </p:nvSpPr>
            <p:spPr>
              <a:xfrm>
                <a:off x="1789768" y="4535609"/>
                <a:ext cx="1305064" cy="584775"/>
              </a:xfrm>
              <a:prstGeom prst="rect">
                <a:avLst/>
              </a:prstGeom>
              <a:noFill/>
            </p:spPr>
            <p:txBody>
              <a:bodyPr wrap="square">
                <a:spAutoFit/>
              </a:bodyPr>
              <a:lstStyle/>
              <a:p>
                <a:r>
                  <a:rPr lang="es-CO" sz="3200" b="1" dirty="0">
                    <a:solidFill>
                      <a:srgbClr val="5BC6D0"/>
                    </a:solidFill>
                    <a:latin typeface="Century Gothic" panose="020B0502020202020204" pitchFamily="34" charset="0"/>
                  </a:rPr>
                  <a:t>90%</a:t>
                </a:r>
              </a:p>
            </p:txBody>
          </p:sp>
        </p:grpSp>
        <p:sp>
          <p:nvSpPr>
            <p:cNvPr id="29" name="CuadroTexto 28">
              <a:extLst>
                <a:ext uri="{FF2B5EF4-FFF2-40B4-BE49-F238E27FC236}">
                  <a16:creationId xmlns:a16="http://schemas.microsoft.com/office/drawing/2014/main" id="{EC750CBB-395C-475D-B04D-EAA774AE06F0}"/>
                </a:ext>
              </a:extLst>
            </p:cNvPr>
            <p:cNvSpPr txBox="1"/>
            <p:nvPr/>
          </p:nvSpPr>
          <p:spPr>
            <a:xfrm>
              <a:off x="3394626" y="3264731"/>
              <a:ext cx="1122431" cy="398729"/>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 SABE</a:t>
              </a:r>
            </a:p>
          </p:txBody>
        </p:sp>
        <p:sp>
          <p:nvSpPr>
            <p:cNvPr id="30" name="CuadroTexto 29">
              <a:extLst>
                <a:ext uri="{FF2B5EF4-FFF2-40B4-BE49-F238E27FC236}">
                  <a16:creationId xmlns:a16="http://schemas.microsoft.com/office/drawing/2014/main" id="{3B8899B0-C9BC-4204-ABD5-E19E32A41448}"/>
                </a:ext>
              </a:extLst>
            </p:cNvPr>
            <p:cNvSpPr txBox="1"/>
            <p:nvPr/>
          </p:nvSpPr>
          <p:spPr>
            <a:xfrm>
              <a:off x="3645651" y="3541291"/>
              <a:ext cx="725530" cy="505056"/>
            </a:xfrm>
            <a:prstGeom prst="rect">
              <a:avLst/>
            </a:prstGeom>
            <a:noFill/>
          </p:spPr>
          <p:txBody>
            <a:bodyPr wrap="square">
              <a:spAutoFit/>
            </a:bodyPr>
            <a:lstStyle/>
            <a:p>
              <a:r>
                <a:rPr lang="es-CO" sz="3200" b="1" dirty="0">
                  <a:solidFill>
                    <a:schemeClr val="tx1">
                      <a:lumMod val="65000"/>
                      <a:lumOff val="35000"/>
                    </a:schemeClr>
                  </a:solidFill>
                  <a:latin typeface="Century Gothic" panose="020B0502020202020204" pitchFamily="34" charset="0"/>
                </a:rPr>
                <a:t>6%</a:t>
              </a:r>
            </a:p>
          </p:txBody>
        </p:sp>
      </p:grpSp>
    </p:spTree>
    <p:extLst>
      <p:ext uri="{BB962C8B-B14F-4D97-AF65-F5344CB8AC3E}">
        <p14:creationId xmlns:p14="http://schemas.microsoft.com/office/powerpoint/2010/main" val="96181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4" name="AutoShape 3"/>
          <p:cNvSpPr/>
          <p:nvPr/>
        </p:nvSpPr>
        <p:spPr>
          <a:xfrm rot="-5400000">
            <a:off x="8100820" y="1942029"/>
            <a:ext cx="304592" cy="16506232"/>
          </a:xfrm>
          <a:prstGeom prst="rect">
            <a:avLst/>
          </a:prstGeom>
          <a:solidFill>
            <a:srgbClr val="F8DB31"/>
          </a:solidFill>
        </p:spPr>
      </p:sp>
      <p:sp>
        <p:nvSpPr>
          <p:cNvPr id="5" name="AutoShape 4"/>
          <p:cNvSpPr/>
          <p:nvPr/>
        </p:nvSpPr>
        <p:spPr>
          <a:xfrm rot="-5400000">
            <a:off x="8142284" y="1445320"/>
            <a:ext cx="221664" cy="16506232"/>
          </a:xfrm>
          <a:prstGeom prst="rect">
            <a:avLst/>
          </a:prstGeom>
          <a:solidFill>
            <a:srgbClr val="9DD91A"/>
          </a:solidFill>
        </p:spPr>
      </p:sp>
      <p:sp>
        <p:nvSpPr>
          <p:cNvPr id="6" name="AutoShape 5"/>
          <p:cNvSpPr/>
          <p:nvPr/>
        </p:nvSpPr>
        <p:spPr>
          <a:xfrm rot="-5400000">
            <a:off x="8139083" y="1220455"/>
            <a:ext cx="228067" cy="16506232"/>
          </a:xfrm>
          <a:prstGeom prst="rect">
            <a:avLst/>
          </a:prstGeom>
          <a:solidFill>
            <a:srgbClr val="EC748C"/>
          </a:solidFill>
        </p:spPr>
      </p:sp>
      <p:sp>
        <p:nvSpPr>
          <p:cNvPr id="7" name="AutoShape 6"/>
          <p:cNvSpPr/>
          <p:nvPr/>
        </p:nvSpPr>
        <p:spPr>
          <a:xfrm rot="-5400000">
            <a:off x="8127759" y="1664375"/>
            <a:ext cx="250716" cy="16506232"/>
          </a:xfrm>
          <a:prstGeom prst="rect">
            <a:avLst/>
          </a:prstGeom>
          <a:solidFill>
            <a:srgbClr val="5BC6D0"/>
          </a:solidFill>
        </p:spPr>
      </p:sp>
      <p:pic>
        <p:nvPicPr>
          <p:cNvPr id="8"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9" name="CuadroTexto 8"/>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7" name="Rectángulo 16"/>
          <p:cNvSpPr/>
          <p:nvPr/>
        </p:nvSpPr>
        <p:spPr>
          <a:xfrm>
            <a:off x="4343400" y="808628"/>
            <a:ext cx="11288161" cy="400110"/>
          </a:xfrm>
          <a:prstGeom prst="rect">
            <a:avLst/>
          </a:prstGeom>
        </p:spPr>
        <p:txBody>
          <a:bodyPr wrap="square">
            <a:spAutoFit/>
          </a:bodyPr>
          <a:lstStyle/>
          <a:p>
            <a:pPr algn="ctr"/>
            <a:r>
              <a:rPr lang="es-MX" sz="2000" b="1" dirty="0">
                <a:latin typeface="Roboto Condensed" panose="02000000000000000000" pitchFamily="2" charset="0"/>
                <a:ea typeface="Roboto Condensed" panose="02000000000000000000" pitchFamily="2" charset="0"/>
              </a:rPr>
              <a:t>En una escala de 1 a 5, donde 1 es NADA y 5 MUY ¿qué tan importantes son los siguientes aspectos?</a:t>
            </a:r>
            <a:endParaRPr lang="es-CO" sz="2000" b="1" dirty="0">
              <a:latin typeface="Roboto Condensed" panose="02000000000000000000" pitchFamily="2" charset="0"/>
              <a:ea typeface="Roboto Condensed" panose="02000000000000000000" pitchFamily="2" charset="0"/>
            </a:endParaRPr>
          </a:p>
        </p:txBody>
      </p:sp>
      <p:grpSp>
        <p:nvGrpSpPr>
          <p:cNvPr id="19" name="Grupo 18">
            <a:extLst>
              <a:ext uri="{FF2B5EF4-FFF2-40B4-BE49-F238E27FC236}">
                <a16:creationId xmlns:a16="http://schemas.microsoft.com/office/drawing/2014/main" id="{A35F9862-935C-4088-933D-865CC3F2EB71}"/>
              </a:ext>
            </a:extLst>
          </p:cNvPr>
          <p:cNvGrpSpPr/>
          <p:nvPr/>
        </p:nvGrpSpPr>
        <p:grpSpPr>
          <a:xfrm>
            <a:off x="2438400" y="1944038"/>
            <a:ext cx="13905984" cy="7171026"/>
            <a:chOff x="1981200" y="1893629"/>
            <a:chExt cx="13905984" cy="7171026"/>
          </a:xfrm>
        </p:grpSpPr>
        <p:grpSp>
          <p:nvGrpSpPr>
            <p:cNvPr id="45" name="Grupo 44">
              <a:extLst>
                <a:ext uri="{FF2B5EF4-FFF2-40B4-BE49-F238E27FC236}">
                  <a16:creationId xmlns:a16="http://schemas.microsoft.com/office/drawing/2014/main" id="{E0794D34-C2BD-4D07-9EED-CC4A86801130}"/>
                </a:ext>
              </a:extLst>
            </p:cNvPr>
            <p:cNvGrpSpPr/>
            <p:nvPr/>
          </p:nvGrpSpPr>
          <p:grpSpPr>
            <a:xfrm>
              <a:off x="1981200" y="1893629"/>
              <a:ext cx="13905984" cy="7171026"/>
              <a:chOff x="1600200" y="2601650"/>
              <a:chExt cx="13905984" cy="7171026"/>
            </a:xfrm>
          </p:grpSpPr>
          <p:grpSp>
            <p:nvGrpSpPr>
              <p:cNvPr id="36" name="Grupo 35">
                <a:extLst>
                  <a:ext uri="{FF2B5EF4-FFF2-40B4-BE49-F238E27FC236}">
                    <a16:creationId xmlns:a16="http://schemas.microsoft.com/office/drawing/2014/main" id="{05463E95-4736-4F06-A961-071BDCDD21F8}"/>
                  </a:ext>
                </a:extLst>
              </p:cNvPr>
              <p:cNvGrpSpPr/>
              <p:nvPr/>
            </p:nvGrpSpPr>
            <p:grpSpPr>
              <a:xfrm>
                <a:off x="1600200" y="2601650"/>
                <a:ext cx="13905984" cy="7171026"/>
                <a:chOff x="964277" y="2481338"/>
                <a:chExt cx="13722858" cy="6163609"/>
              </a:xfrm>
            </p:grpSpPr>
            <p:grpSp>
              <p:nvGrpSpPr>
                <p:cNvPr id="13" name="Grupo 12">
                  <a:extLst>
                    <a:ext uri="{FF2B5EF4-FFF2-40B4-BE49-F238E27FC236}">
                      <a16:creationId xmlns:a16="http://schemas.microsoft.com/office/drawing/2014/main" id="{BB55F065-8381-426A-8E43-5618B57EE0FA}"/>
                    </a:ext>
                  </a:extLst>
                </p:cNvPr>
                <p:cNvGrpSpPr/>
                <p:nvPr/>
              </p:nvGrpSpPr>
              <p:grpSpPr>
                <a:xfrm>
                  <a:off x="964277" y="2481338"/>
                  <a:ext cx="13722858" cy="6163609"/>
                  <a:chOff x="964277" y="2481338"/>
                  <a:chExt cx="13722858" cy="6163609"/>
                </a:xfrm>
              </p:grpSpPr>
              <p:graphicFrame>
                <p:nvGraphicFramePr>
                  <p:cNvPr id="22" name="Google Shape;373;p20">
                    <a:extLst>
                      <a:ext uri="{FF2B5EF4-FFF2-40B4-BE49-F238E27FC236}">
                        <a16:creationId xmlns:a16="http://schemas.microsoft.com/office/drawing/2014/main" id="{B4EC67A9-84FE-4278-9BD2-AEDFF63AB261}"/>
                      </a:ext>
                    </a:extLst>
                  </p:cNvPr>
                  <p:cNvGraphicFramePr/>
                  <p:nvPr>
                    <p:extLst>
                      <p:ext uri="{D42A27DB-BD31-4B8C-83A1-F6EECF244321}">
                        <p14:modId xmlns:p14="http://schemas.microsoft.com/office/powerpoint/2010/main" val="550221739"/>
                      </p:ext>
                    </p:extLst>
                  </p:nvPr>
                </p:nvGraphicFramePr>
                <p:xfrm>
                  <a:off x="2634376" y="2481338"/>
                  <a:ext cx="12052759" cy="6163609"/>
                </p:xfrm>
                <a:graphic>
                  <a:graphicData uri="http://schemas.openxmlformats.org/drawingml/2006/table">
                    <a:tbl>
                      <a:tblPr>
                        <a:noFill/>
                      </a:tblPr>
                      <a:tblGrid>
                        <a:gridCol w="4434724">
                          <a:extLst>
                            <a:ext uri="{9D8B030D-6E8A-4147-A177-3AD203B41FA5}">
                              <a16:colId xmlns:a16="http://schemas.microsoft.com/office/drawing/2014/main" val="20000"/>
                            </a:ext>
                          </a:extLst>
                        </a:gridCol>
                        <a:gridCol w="1369080">
                          <a:extLst>
                            <a:ext uri="{9D8B030D-6E8A-4147-A177-3AD203B41FA5}">
                              <a16:colId xmlns:a16="http://schemas.microsoft.com/office/drawing/2014/main" val="20001"/>
                            </a:ext>
                          </a:extLst>
                        </a:gridCol>
                        <a:gridCol w="1586465">
                          <a:extLst>
                            <a:ext uri="{9D8B030D-6E8A-4147-A177-3AD203B41FA5}">
                              <a16:colId xmlns:a16="http://schemas.microsoft.com/office/drawing/2014/main" val="3922650771"/>
                            </a:ext>
                          </a:extLst>
                        </a:gridCol>
                        <a:gridCol w="1586465">
                          <a:extLst>
                            <a:ext uri="{9D8B030D-6E8A-4147-A177-3AD203B41FA5}">
                              <a16:colId xmlns:a16="http://schemas.microsoft.com/office/drawing/2014/main" val="1575379442"/>
                            </a:ext>
                          </a:extLst>
                        </a:gridCol>
                        <a:gridCol w="1618432">
                          <a:extLst>
                            <a:ext uri="{9D8B030D-6E8A-4147-A177-3AD203B41FA5}">
                              <a16:colId xmlns:a16="http://schemas.microsoft.com/office/drawing/2014/main" val="786899623"/>
                            </a:ext>
                          </a:extLst>
                        </a:gridCol>
                        <a:gridCol w="1618432">
                          <a:extLst>
                            <a:ext uri="{9D8B030D-6E8A-4147-A177-3AD203B41FA5}">
                              <a16:colId xmlns:a16="http://schemas.microsoft.com/office/drawing/2014/main" val="1244116653"/>
                            </a:ext>
                          </a:extLst>
                        </a:gridCol>
                      </a:tblGrid>
                      <a:tr h="775111">
                        <a:tc>
                          <a:txBody>
                            <a:bodyPr/>
                            <a:lstStyle/>
                            <a:p>
                              <a:pPr marL="0" lvl="0" indent="0" algn="ctr" rtl="0">
                                <a:spcBef>
                                  <a:spcPts val="0"/>
                                </a:spcBef>
                                <a:spcAft>
                                  <a:spcPts val="0"/>
                                </a:spcAft>
                                <a:buNone/>
                              </a:pPr>
                              <a:r>
                                <a:rPr lang="es-MX" sz="1800" b="1" dirty="0">
                                  <a:solidFill>
                                    <a:schemeClr val="tx1"/>
                                  </a:solidFill>
                                  <a:latin typeface="Fira Sans" panose="020B0503050000020004" pitchFamily="34" charset="0"/>
                                  <a:ea typeface="Fira Sans Extra Condensed"/>
                                  <a:cs typeface="Fira Sans Extra Condensed"/>
                                  <a:sym typeface="Fira Sans Extra Condensed"/>
                                </a:rPr>
                                <a:t>Acción</a:t>
                              </a:r>
                              <a:endParaRPr sz="18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no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Muy importante</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4</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3</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2</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tx1"/>
                                  </a:solidFill>
                                  <a:latin typeface="Fira Sans" panose="020B0503050000020004" pitchFamily="34" charset="0"/>
                                  <a:ea typeface="Fira Sans Extra Condensed"/>
                                  <a:cs typeface="Fira Sans Extra Condensed"/>
                                  <a:sym typeface="Fira Sans Extra Condensed"/>
                                </a:rPr>
                                <a:t>Nada importante</a:t>
                              </a:r>
                              <a:endParaRPr sz="1600" b="1" dirty="0">
                                <a:solidFill>
                                  <a:schemeClr val="tx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extLst>
                          <a:ext uri="{0D108BD9-81ED-4DB2-BD59-A6C34878D82A}">
                            <a16:rowId xmlns:a16="http://schemas.microsoft.com/office/drawing/2014/main" val="10001"/>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Ahorrar agua</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Cuidado del medio ambiente</a:t>
                              </a:r>
                              <a:endParaRPr sz="2400" b="1" dirty="0">
                                <a:solidFill>
                                  <a:schemeClr val="tx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n"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2686441909"/>
                          </a:ext>
                        </a:extLst>
                      </a:tr>
                      <a:tr h="802995">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Cuidado de fuentes hídricas</a:t>
                              </a:r>
                              <a:endParaRPr sz="2400" b="1" dirty="0">
                                <a:solidFill>
                                  <a:schemeClr val="tx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85%</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Plantar árboles</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85%</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266402256"/>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La fauna y la flora</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802995">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Reciclar </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Llevar propias bolsas al supermercado</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12%</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2606943046"/>
                          </a:ext>
                        </a:extLst>
                      </a:tr>
                      <a:tr h="775111">
                        <a:tc>
                          <a:txBody>
                            <a:bodyPr/>
                            <a:lstStyle/>
                            <a:p>
                              <a:pPr marL="0" lvl="0" indent="0" algn="ctr" rtl="0">
                                <a:spcBef>
                                  <a:spcPts val="0"/>
                                </a:spcBef>
                                <a:spcAft>
                                  <a:spcPts val="0"/>
                                </a:spcAft>
                                <a:buNone/>
                              </a:pPr>
                              <a:r>
                                <a:rPr lang="es-MX" sz="2400" b="1" dirty="0">
                                  <a:solidFill>
                                    <a:schemeClr val="tx1"/>
                                  </a:solidFill>
                                  <a:latin typeface="Fira Sans Extra Condensed"/>
                                  <a:ea typeface="Fira Sans Extra Condensed"/>
                                  <a:cs typeface="Fira Sans Extra Condensed"/>
                                  <a:sym typeface="Fira Sans Extra Condensed"/>
                                </a:rPr>
                                <a:t>Las energía renovables</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15%</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462380370"/>
                          </a:ext>
                        </a:extLst>
                      </a:tr>
                    </a:tbl>
                  </a:graphicData>
                </a:graphic>
              </p:graphicFrame>
              <p:cxnSp>
                <p:nvCxnSpPr>
                  <p:cNvPr id="29" name="Conector recto 28">
                    <a:extLst>
                      <a:ext uri="{FF2B5EF4-FFF2-40B4-BE49-F238E27FC236}">
                        <a16:creationId xmlns:a16="http://schemas.microsoft.com/office/drawing/2014/main" id="{7BD80704-416D-43D3-9C38-53D7D20E97BD}"/>
                      </a:ext>
                    </a:extLst>
                  </p:cNvPr>
                  <p:cNvCxnSpPr>
                    <a:cxnSpLocks/>
                  </p:cNvCxnSpPr>
                  <p:nvPr/>
                </p:nvCxnSpPr>
                <p:spPr>
                  <a:xfrm>
                    <a:off x="964277" y="3126569"/>
                    <a:ext cx="13687050" cy="22563"/>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cxnSp>
              <p:nvCxnSpPr>
                <p:cNvPr id="30" name="Conector recto 29">
                  <a:extLst>
                    <a:ext uri="{FF2B5EF4-FFF2-40B4-BE49-F238E27FC236}">
                      <a16:creationId xmlns:a16="http://schemas.microsoft.com/office/drawing/2014/main" id="{C96CD788-70F8-4712-A5B3-5BAD23BEF801}"/>
                    </a:ext>
                  </a:extLst>
                </p:cNvPr>
                <p:cNvCxnSpPr>
                  <a:cxnSpLocks/>
                </p:cNvCxnSpPr>
                <p:nvPr/>
              </p:nvCxnSpPr>
              <p:spPr>
                <a:xfrm flipV="1">
                  <a:off x="964277" y="3799847"/>
                  <a:ext cx="13687050" cy="47168"/>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F66F7FC-9CED-4FBA-925C-A55D7732C776}"/>
                    </a:ext>
                  </a:extLst>
                </p:cNvPr>
                <p:cNvCxnSpPr>
                  <a:cxnSpLocks/>
                </p:cNvCxnSpPr>
                <p:nvPr/>
              </p:nvCxnSpPr>
              <p:spPr>
                <a:xfrm flipV="1">
                  <a:off x="964277" y="4484434"/>
                  <a:ext cx="13687050" cy="17532"/>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4D435224-E582-422B-B1E3-9872DE091B2B}"/>
                    </a:ext>
                  </a:extLst>
                </p:cNvPr>
                <p:cNvCxnSpPr>
                  <a:cxnSpLocks/>
                </p:cNvCxnSpPr>
                <p:nvPr/>
              </p:nvCxnSpPr>
              <p:spPr>
                <a:xfrm>
                  <a:off x="964277" y="5156917"/>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53870422-DD7F-4AE5-BD2E-E3D86B686A20}"/>
                    </a:ext>
                  </a:extLst>
                </p:cNvPr>
                <p:cNvCxnSpPr>
                  <a:cxnSpLocks/>
                </p:cNvCxnSpPr>
                <p:nvPr/>
              </p:nvCxnSpPr>
              <p:spPr>
                <a:xfrm>
                  <a:off x="964277" y="5866253"/>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30875B8-BAA0-48E3-AADE-56433487D812}"/>
                    </a:ext>
                  </a:extLst>
                </p:cNvPr>
                <p:cNvCxnSpPr>
                  <a:cxnSpLocks/>
                </p:cNvCxnSpPr>
                <p:nvPr/>
              </p:nvCxnSpPr>
              <p:spPr>
                <a:xfrm>
                  <a:off x="964277" y="6532314"/>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pic>
            <p:nvPicPr>
              <p:cNvPr id="37" name="Gráfico 4" descr="Escena de bosque">
                <a:extLst>
                  <a:ext uri="{FF2B5EF4-FFF2-40B4-BE49-F238E27FC236}">
                    <a16:creationId xmlns:a16="http://schemas.microsoft.com/office/drawing/2014/main" id="{AC2982DA-15D0-4F22-B45F-D05AD04CC0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9358" y="4182646"/>
                <a:ext cx="757072" cy="757072"/>
              </a:xfrm>
              <a:prstGeom prst="rect">
                <a:avLst/>
              </a:prstGeom>
            </p:spPr>
          </p:pic>
          <p:pic>
            <p:nvPicPr>
              <p:cNvPr id="38" name="Gráfico 6" descr="Agua">
                <a:extLst>
                  <a:ext uri="{FF2B5EF4-FFF2-40B4-BE49-F238E27FC236}">
                    <a16:creationId xmlns:a16="http://schemas.microsoft.com/office/drawing/2014/main" id="{0D935DFA-FF34-4DCB-B915-01C45AF332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74596" y="3406398"/>
                <a:ext cx="726596" cy="726596"/>
              </a:xfrm>
              <a:prstGeom prst="rect">
                <a:avLst/>
              </a:prstGeom>
            </p:spPr>
          </p:pic>
          <p:pic>
            <p:nvPicPr>
              <p:cNvPr id="40" name="Gráfico 10" descr="Colibrí">
                <a:extLst>
                  <a:ext uri="{FF2B5EF4-FFF2-40B4-BE49-F238E27FC236}">
                    <a16:creationId xmlns:a16="http://schemas.microsoft.com/office/drawing/2014/main" id="{4D838DB8-38E4-415E-AA82-6DDC37DF3A1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23030" y="6579380"/>
                <a:ext cx="818928" cy="818928"/>
              </a:xfrm>
              <a:prstGeom prst="rect">
                <a:avLst/>
              </a:prstGeom>
            </p:spPr>
          </p:pic>
          <p:pic>
            <p:nvPicPr>
              <p:cNvPr id="41" name="Gráfico 12" descr="Onda">
                <a:extLst>
                  <a:ext uri="{FF2B5EF4-FFF2-40B4-BE49-F238E27FC236}">
                    <a16:creationId xmlns:a16="http://schemas.microsoft.com/office/drawing/2014/main" id="{25637926-17E2-4419-BE14-86677A75D1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3042" y="4990149"/>
                <a:ext cx="764400" cy="764400"/>
              </a:xfrm>
              <a:prstGeom prst="rect">
                <a:avLst/>
              </a:prstGeom>
            </p:spPr>
          </p:pic>
          <p:pic>
            <p:nvPicPr>
              <p:cNvPr id="42" name="Gráfico 14" descr="Reciclaje">
                <a:extLst>
                  <a:ext uri="{FF2B5EF4-FFF2-40B4-BE49-F238E27FC236}">
                    <a16:creationId xmlns:a16="http://schemas.microsoft.com/office/drawing/2014/main" id="{76A07740-062F-4CBC-BB80-AF2EB0CA5B8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62522" y="7351846"/>
                <a:ext cx="779436" cy="779436"/>
              </a:xfrm>
              <a:prstGeom prst="rect">
                <a:avLst/>
              </a:prstGeom>
            </p:spPr>
          </p:pic>
        </p:grpSp>
        <p:grpSp>
          <p:nvGrpSpPr>
            <p:cNvPr id="2" name="Grupo 1">
              <a:extLst>
                <a:ext uri="{FF2B5EF4-FFF2-40B4-BE49-F238E27FC236}">
                  <a16:creationId xmlns:a16="http://schemas.microsoft.com/office/drawing/2014/main" id="{6C05FBE3-7245-4725-AA9E-B36B0ABCE866}"/>
                </a:ext>
              </a:extLst>
            </p:cNvPr>
            <p:cNvGrpSpPr/>
            <p:nvPr/>
          </p:nvGrpSpPr>
          <p:grpSpPr>
            <a:xfrm>
              <a:off x="1981200" y="7405596"/>
              <a:ext cx="13905984" cy="727503"/>
              <a:chOff x="1367971" y="7463997"/>
              <a:chExt cx="14630400" cy="727503"/>
            </a:xfrm>
          </p:grpSpPr>
          <p:cxnSp>
            <p:nvCxnSpPr>
              <p:cNvPr id="27" name="Conector recto 26">
                <a:extLst>
                  <a:ext uri="{FF2B5EF4-FFF2-40B4-BE49-F238E27FC236}">
                    <a16:creationId xmlns:a16="http://schemas.microsoft.com/office/drawing/2014/main" id="{5371F41A-E31B-410D-AE7E-0A6AF919A99D}"/>
                  </a:ext>
                </a:extLst>
              </p:cNvPr>
              <p:cNvCxnSpPr>
                <a:cxnSpLocks/>
              </p:cNvCxnSpPr>
              <p:nvPr/>
            </p:nvCxnSpPr>
            <p:spPr>
              <a:xfrm>
                <a:off x="1367971" y="7463997"/>
                <a:ext cx="1463040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F71E488-2067-4CB6-A8E0-B5FDD0634E5B}"/>
                  </a:ext>
                </a:extLst>
              </p:cNvPr>
              <p:cNvCxnSpPr>
                <a:cxnSpLocks/>
              </p:cNvCxnSpPr>
              <p:nvPr/>
            </p:nvCxnSpPr>
            <p:spPr>
              <a:xfrm>
                <a:off x="1367971" y="8191500"/>
                <a:ext cx="1463040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grpSp>
      <p:pic>
        <p:nvPicPr>
          <p:cNvPr id="39" name="Gráfico 82" descr="Árbol de hoja caduca">
            <a:extLst>
              <a:ext uri="{FF2B5EF4-FFF2-40B4-BE49-F238E27FC236}">
                <a16:creationId xmlns:a16="http://schemas.microsoft.com/office/drawing/2014/main" id="{FD44DEE9-8490-407B-9891-B77CE63FB69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786335" y="5134633"/>
            <a:ext cx="738490" cy="738490"/>
          </a:xfrm>
          <a:prstGeom prst="rect">
            <a:avLst/>
          </a:prstGeom>
        </p:spPr>
      </p:pic>
      <p:pic>
        <p:nvPicPr>
          <p:cNvPr id="44" name="Gráfico 84" descr="Bolsa para la compra">
            <a:extLst>
              <a:ext uri="{FF2B5EF4-FFF2-40B4-BE49-F238E27FC236}">
                <a16:creationId xmlns:a16="http://schemas.microsoft.com/office/drawing/2014/main" id="{82D9526B-E249-4253-A664-9FCE3603AB0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60733" y="7472750"/>
            <a:ext cx="705418" cy="705418"/>
          </a:xfrm>
          <a:prstGeom prst="rect">
            <a:avLst/>
          </a:prstGeom>
        </p:spPr>
      </p:pic>
      <p:pic>
        <p:nvPicPr>
          <p:cNvPr id="46" name="Gráfico 86" descr="Sostenibilidad">
            <a:extLst>
              <a:ext uri="{FF2B5EF4-FFF2-40B4-BE49-F238E27FC236}">
                <a16:creationId xmlns:a16="http://schemas.microsoft.com/office/drawing/2014/main" id="{7BF5C85F-6B50-4374-B30F-72ADCEC6004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65862" y="8196369"/>
            <a:ext cx="779436" cy="779436"/>
          </a:xfrm>
          <a:prstGeom prst="rect">
            <a:avLst/>
          </a:prstGeom>
        </p:spPr>
      </p:pic>
    </p:spTree>
    <p:extLst>
      <p:ext uri="{BB962C8B-B14F-4D97-AF65-F5344CB8AC3E}">
        <p14:creationId xmlns:p14="http://schemas.microsoft.com/office/powerpoint/2010/main" val="3222307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410082"/>
            <a:ext cx="14017164" cy="3695435"/>
          </a:xfrm>
          <a:prstGeom prst="rect">
            <a:avLst/>
          </a:prstGeom>
        </p:spPr>
      </p:pic>
      <p:sp>
        <p:nvSpPr>
          <p:cNvPr id="3" name="TextBox 3"/>
          <p:cNvSpPr txBox="1"/>
          <p:nvPr/>
        </p:nvSpPr>
        <p:spPr>
          <a:xfrm>
            <a:off x="533400" y="3848100"/>
            <a:ext cx="14097000" cy="2923877"/>
          </a:xfrm>
          <a:prstGeom prst="rect">
            <a:avLst/>
          </a:prstGeom>
        </p:spPr>
        <p:txBody>
          <a:bodyPr wrap="square" lIns="0" tIns="0" rIns="0" bIns="0" rtlCol="0" anchor="t">
            <a:spAutoFit/>
          </a:bodyPr>
          <a:lstStyle/>
          <a:p>
            <a:pPr>
              <a:lnSpc>
                <a:spcPts val="11438"/>
              </a:lnSpc>
            </a:pPr>
            <a:r>
              <a:rPr lang="en-US" sz="8000" dirty="0">
                <a:solidFill>
                  <a:srgbClr val="0A0A0A"/>
                </a:solidFill>
                <a:latin typeface="Roboto Condensed Bold"/>
              </a:rPr>
              <a:t>¿</a:t>
            </a:r>
            <a:r>
              <a:rPr lang="en-US" sz="8000" dirty="0" err="1">
                <a:solidFill>
                  <a:srgbClr val="0A0A0A"/>
                </a:solidFill>
                <a:latin typeface="Roboto Condensed Bold"/>
              </a:rPr>
              <a:t>Quiénes</a:t>
            </a:r>
            <a:r>
              <a:rPr lang="en-US" sz="8000" dirty="0">
                <a:solidFill>
                  <a:srgbClr val="0A0A0A"/>
                </a:solidFill>
                <a:latin typeface="Roboto Condensed Bold"/>
              </a:rPr>
              <a:t> </a:t>
            </a:r>
            <a:r>
              <a:rPr lang="en-US" sz="8000" dirty="0" err="1">
                <a:solidFill>
                  <a:srgbClr val="0A0A0A"/>
                </a:solidFill>
                <a:latin typeface="Roboto Condensed Bold"/>
              </a:rPr>
              <a:t>conocen</a:t>
            </a:r>
            <a:r>
              <a:rPr lang="en-US" sz="8000" dirty="0">
                <a:solidFill>
                  <a:srgbClr val="0A0A0A"/>
                </a:solidFill>
                <a:latin typeface="Roboto Condensed Bold"/>
              </a:rPr>
              <a:t> </a:t>
            </a:r>
            <a:r>
              <a:rPr lang="en-US" sz="8000" dirty="0" err="1">
                <a:solidFill>
                  <a:srgbClr val="0A0A0A"/>
                </a:solidFill>
                <a:latin typeface="Roboto Condensed Bold"/>
              </a:rPr>
              <a:t>los</a:t>
            </a:r>
            <a:r>
              <a:rPr lang="en-US" sz="8000" dirty="0">
                <a:solidFill>
                  <a:srgbClr val="0A0A0A"/>
                </a:solidFill>
                <a:latin typeface="Roboto Condensed Bold"/>
              </a:rPr>
              <a:t> </a:t>
            </a:r>
            <a:r>
              <a:rPr lang="en-US" sz="8000" dirty="0" err="1">
                <a:solidFill>
                  <a:srgbClr val="0A0A0A"/>
                </a:solidFill>
                <a:latin typeface="Roboto Condensed Bold"/>
              </a:rPr>
              <a:t>Parques</a:t>
            </a:r>
            <a:r>
              <a:rPr lang="en-US" sz="8000" dirty="0">
                <a:solidFill>
                  <a:srgbClr val="0A0A0A"/>
                </a:solidFill>
                <a:latin typeface="Roboto Condensed Bold"/>
              </a:rPr>
              <a:t> </a:t>
            </a:r>
            <a:r>
              <a:rPr lang="en-US" sz="8000" dirty="0" err="1">
                <a:solidFill>
                  <a:srgbClr val="0A0A0A"/>
                </a:solidFill>
                <a:latin typeface="Roboto Condensed Bold"/>
              </a:rPr>
              <a:t>Nacionales</a:t>
            </a:r>
            <a:r>
              <a:rPr lang="en-US" sz="8000" dirty="0">
                <a:solidFill>
                  <a:srgbClr val="0A0A0A"/>
                </a:solidFill>
                <a:latin typeface="Roboto Condensed Bold"/>
              </a:rPr>
              <a:t> </a:t>
            </a:r>
            <a:r>
              <a:rPr lang="en-US" sz="8000" dirty="0" err="1">
                <a:solidFill>
                  <a:srgbClr val="0A0A0A"/>
                </a:solidFill>
                <a:latin typeface="Roboto Condensed Bold"/>
              </a:rPr>
              <a:t>Naturales</a:t>
            </a:r>
            <a:r>
              <a:rPr lang="en-US" sz="8000" dirty="0">
                <a:solidFill>
                  <a:srgbClr val="0A0A0A"/>
                </a:solidFill>
                <a:latin typeface="Roboto Condensed Bold"/>
              </a:rPr>
              <a:t>?</a:t>
            </a:r>
          </a:p>
        </p:txBody>
      </p:sp>
      <p:sp>
        <p:nvSpPr>
          <p:cNvPr id="4" name="AutoShape 4"/>
          <p:cNvSpPr/>
          <p:nvPr/>
        </p:nvSpPr>
        <p:spPr>
          <a:xfrm>
            <a:off x="16804036" y="0"/>
            <a:ext cx="1483965" cy="10515600"/>
          </a:xfrm>
          <a:prstGeom prst="rect">
            <a:avLst/>
          </a:prstGeom>
          <a:solidFill>
            <a:srgbClr val="9DD91A"/>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extLst>
      <p:ext uri="{BB962C8B-B14F-4D97-AF65-F5344CB8AC3E}">
        <p14:creationId xmlns:p14="http://schemas.microsoft.com/office/powerpoint/2010/main" val="659807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1" name="CuadroTexto 10"/>
          <p:cNvSpPr txBox="1"/>
          <p:nvPr/>
        </p:nvSpPr>
        <p:spPr>
          <a:xfrm>
            <a:off x="5715441" y="8665623"/>
            <a:ext cx="3472169" cy="646331"/>
          </a:xfrm>
          <a:prstGeom prst="rect">
            <a:avLst/>
          </a:prstGeom>
          <a:noFill/>
        </p:spPr>
        <p:txBody>
          <a:bodyPr wrap="none" rtlCol="0">
            <a:spAutoFit/>
          </a:bodyPr>
          <a:lstStyle/>
          <a:p>
            <a:pPr algn="r"/>
            <a:r>
              <a:rPr lang="es-CO" dirty="0"/>
              <a:t>Base: 1.501</a:t>
            </a:r>
          </a:p>
          <a:p>
            <a:pPr algn="r"/>
            <a:r>
              <a:rPr lang="es-CO" dirty="0"/>
              <a:t>*Solo para quienes respondieron si</a:t>
            </a:r>
          </a:p>
        </p:txBody>
      </p:sp>
      <p:sp>
        <p:nvSpPr>
          <p:cNvPr id="12" name="Rectángulo 11"/>
          <p:cNvSpPr/>
          <p:nvPr/>
        </p:nvSpPr>
        <p:spPr>
          <a:xfrm>
            <a:off x="9905025" y="541044"/>
            <a:ext cx="6710491" cy="400110"/>
          </a:xfrm>
          <a:prstGeom prst="rect">
            <a:avLst/>
          </a:prstGeom>
        </p:spPr>
        <p:txBody>
          <a:bodyPr wrap="non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000" b="1" dirty="0">
                <a:latin typeface="Roboto Condensed" panose="02000000000000000000" pitchFamily="2" charset="0"/>
                <a:ea typeface="Roboto Condensed" panose="02000000000000000000" pitchFamily="2" charset="0"/>
              </a:rPr>
              <a:t>¿Sabe cuántos Parques Nacionales Naturales hay en Colombia?</a:t>
            </a:r>
          </a:p>
        </p:txBody>
      </p:sp>
      <p:sp>
        <p:nvSpPr>
          <p:cNvPr id="37" name="Rectángulo 36"/>
          <p:cNvSpPr/>
          <p:nvPr/>
        </p:nvSpPr>
        <p:spPr>
          <a:xfrm>
            <a:off x="919541" y="1689385"/>
            <a:ext cx="6531985" cy="830997"/>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latin typeface="Roboto Condensed" panose="02000000000000000000" pitchFamily="2" charset="0"/>
                <a:ea typeface="Roboto Condensed" panose="02000000000000000000" pitchFamily="2" charset="0"/>
              </a:rPr>
              <a:t>¿Sabe usted o ha escuchado qué es un</a:t>
            </a:r>
          </a:p>
          <a:p>
            <a:pPr algn="ctr">
              <a:defRPr sz="1920" b="1" i="0" u="none" strike="noStrike" kern="1200" spc="0" baseline="0">
                <a:solidFill>
                  <a:prstClr val="black">
                    <a:lumMod val="65000"/>
                    <a:lumOff val="35000"/>
                  </a:prstClr>
                </a:solidFill>
                <a:latin typeface="+mn-lt"/>
                <a:ea typeface="+mn-ea"/>
                <a:cs typeface="+mn-cs"/>
              </a:defRPr>
            </a:pPr>
            <a:r>
              <a:rPr lang="es-CO" sz="2400" b="1" dirty="0">
                <a:latin typeface="Roboto Condensed" panose="02000000000000000000" pitchFamily="2" charset="0"/>
                <a:ea typeface="Roboto Condensed" panose="02000000000000000000" pitchFamily="2" charset="0"/>
              </a:rPr>
              <a:t> Parque Nacional Natural?</a:t>
            </a:r>
          </a:p>
        </p:txBody>
      </p:sp>
      <p:grpSp>
        <p:nvGrpSpPr>
          <p:cNvPr id="8" name="Grupo 7">
            <a:extLst>
              <a:ext uri="{FF2B5EF4-FFF2-40B4-BE49-F238E27FC236}">
                <a16:creationId xmlns:a16="http://schemas.microsoft.com/office/drawing/2014/main" id="{08FE6D05-6E57-4406-8843-15BDDF21487B}"/>
              </a:ext>
            </a:extLst>
          </p:cNvPr>
          <p:cNvGrpSpPr/>
          <p:nvPr/>
        </p:nvGrpSpPr>
        <p:grpSpPr>
          <a:xfrm>
            <a:off x="1292506" y="3303887"/>
            <a:ext cx="6838946" cy="5057144"/>
            <a:chOff x="1586726" y="2157432"/>
            <a:chExt cx="6108697" cy="3680762"/>
          </a:xfrm>
        </p:grpSpPr>
        <p:graphicFrame>
          <p:nvGraphicFramePr>
            <p:cNvPr id="23" name="Chart 9">
              <a:extLst>
                <a:ext uri="{FF2B5EF4-FFF2-40B4-BE49-F238E27FC236}">
                  <a16:creationId xmlns:a16="http://schemas.microsoft.com/office/drawing/2014/main" id="{9186E4C6-2A67-41C0-A596-55C15A4E90F0}"/>
                </a:ext>
              </a:extLst>
            </p:cNvPr>
            <p:cNvGraphicFramePr/>
            <p:nvPr>
              <p:extLst>
                <p:ext uri="{D42A27DB-BD31-4B8C-83A1-F6EECF244321}">
                  <p14:modId xmlns:p14="http://schemas.microsoft.com/office/powerpoint/2010/main" val="988832504"/>
                </p:ext>
              </p:extLst>
            </p:nvPr>
          </p:nvGraphicFramePr>
          <p:xfrm>
            <a:off x="2532165" y="2158268"/>
            <a:ext cx="3643008" cy="3679926"/>
          </p:xfrm>
          <a:graphic>
            <a:graphicData uri="http://schemas.openxmlformats.org/drawingml/2006/chart">
              <c:chart xmlns:c="http://schemas.openxmlformats.org/drawingml/2006/chart" xmlns:r="http://schemas.openxmlformats.org/officeDocument/2006/relationships" r:id="rId4"/>
            </a:graphicData>
          </a:graphic>
        </p:graphicFrame>
        <p:sp>
          <p:nvSpPr>
            <p:cNvPr id="33" name="CuadroTexto 32">
              <a:extLst>
                <a:ext uri="{FF2B5EF4-FFF2-40B4-BE49-F238E27FC236}">
                  <a16:creationId xmlns:a16="http://schemas.microsoft.com/office/drawing/2014/main" id="{017BA95E-2C6F-41F5-AC80-25C78A9B65EE}"/>
                </a:ext>
              </a:extLst>
            </p:cNvPr>
            <p:cNvSpPr txBox="1"/>
            <p:nvPr/>
          </p:nvSpPr>
          <p:spPr>
            <a:xfrm>
              <a:off x="1586726" y="2157432"/>
              <a:ext cx="2334004"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NO</a:t>
              </a:r>
            </a:p>
          </p:txBody>
        </p:sp>
        <p:sp>
          <p:nvSpPr>
            <p:cNvPr id="34" name="CuadroTexto 33">
              <a:extLst>
                <a:ext uri="{FF2B5EF4-FFF2-40B4-BE49-F238E27FC236}">
                  <a16:creationId xmlns:a16="http://schemas.microsoft.com/office/drawing/2014/main" id="{38D94C46-86A4-4808-83C8-41C082B56C55}"/>
                </a:ext>
              </a:extLst>
            </p:cNvPr>
            <p:cNvSpPr txBox="1"/>
            <p:nvPr/>
          </p:nvSpPr>
          <p:spPr>
            <a:xfrm>
              <a:off x="5634748" y="3159382"/>
              <a:ext cx="1305064" cy="425619"/>
            </a:xfrm>
            <a:prstGeom prst="rect">
              <a:avLst/>
            </a:prstGeom>
            <a:noFill/>
          </p:spPr>
          <p:txBody>
            <a:bodyPr wrap="square">
              <a:spAutoFit/>
            </a:bodyPr>
            <a:lstStyle/>
            <a:p>
              <a:r>
                <a:rPr lang="es-CO" sz="3200" b="1" dirty="0">
                  <a:solidFill>
                    <a:srgbClr val="F8DB31"/>
                  </a:solidFill>
                  <a:latin typeface="Century Gothic" panose="020B0502020202020204" pitchFamily="34" charset="0"/>
                </a:rPr>
                <a:t>82%</a:t>
              </a:r>
            </a:p>
          </p:txBody>
        </p:sp>
        <p:sp>
          <p:nvSpPr>
            <p:cNvPr id="35" name="CuadroTexto 34">
              <a:extLst>
                <a:ext uri="{FF2B5EF4-FFF2-40B4-BE49-F238E27FC236}">
                  <a16:creationId xmlns:a16="http://schemas.microsoft.com/office/drawing/2014/main" id="{94A1076E-8FA0-45D9-8EAB-D6B2B170315A}"/>
                </a:ext>
              </a:extLst>
            </p:cNvPr>
            <p:cNvSpPr txBox="1"/>
            <p:nvPr/>
          </p:nvSpPr>
          <p:spPr>
            <a:xfrm>
              <a:off x="5361419" y="2859247"/>
              <a:ext cx="2334004" cy="461665"/>
            </a:xfrm>
            <a:prstGeom prst="rect">
              <a:avLst/>
            </a:prstGeom>
            <a:noFill/>
          </p:spPr>
          <p:txBody>
            <a:bodyPr wrap="square">
              <a:spAutoFit/>
            </a:bodyPr>
            <a:lstStyle/>
            <a:p>
              <a:r>
                <a:rPr lang="es-CO" sz="2400" b="1" dirty="0">
                  <a:latin typeface="Roboto Condensed" panose="02000000000000000000" pitchFamily="2" charset="0"/>
                  <a:ea typeface="Roboto Condensed" panose="02000000000000000000" pitchFamily="2" charset="0"/>
                </a:rPr>
                <a:t>SI</a:t>
              </a:r>
            </a:p>
          </p:txBody>
        </p:sp>
        <p:sp>
          <p:nvSpPr>
            <p:cNvPr id="36" name="CuadroTexto 35">
              <a:extLst>
                <a:ext uri="{FF2B5EF4-FFF2-40B4-BE49-F238E27FC236}">
                  <a16:creationId xmlns:a16="http://schemas.microsoft.com/office/drawing/2014/main" id="{AED9AE60-A918-4130-86D2-B044E1CCA01C}"/>
                </a:ext>
              </a:extLst>
            </p:cNvPr>
            <p:cNvSpPr txBox="1"/>
            <p:nvPr/>
          </p:nvSpPr>
          <p:spPr>
            <a:xfrm>
              <a:off x="2046114" y="2380929"/>
              <a:ext cx="1305064" cy="425619"/>
            </a:xfrm>
            <a:prstGeom prst="rect">
              <a:avLst/>
            </a:prstGeom>
            <a:noFill/>
          </p:spPr>
          <p:txBody>
            <a:bodyPr wrap="square">
              <a:spAutoFit/>
            </a:bodyPr>
            <a:lstStyle/>
            <a:p>
              <a:r>
                <a:rPr lang="es-CO" sz="3200" b="1" dirty="0">
                  <a:solidFill>
                    <a:srgbClr val="5BC6D0"/>
                  </a:solidFill>
                  <a:latin typeface="Century Gothic" panose="020B0502020202020204" pitchFamily="34" charset="0"/>
                </a:rPr>
                <a:t>18%</a:t>
              </a:r>
            </a:p>
          </p:txBody>
        </p:sp>
      </p:grpSp>
      <p:sp>
        <p:nvSpPr>
          <p:cNvPr id="39" name="Abrir llave 38"/>
          <p:cNvSpPr/>
          <p:nvPr/>
        </p:nvSpPr>
        <p:spPr>
          <a:xfrm>
            <a:off x="7192287" y="2568277"/>
            <a:ext cx="1319688" cy="4874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aphicFrame>
        <p:nvGraphicFramePr>
          <p:cNvPr id="38" name="Gráfico 37"/>
          <p:cNvGraphicFramePr>
            <a:graphicFrameLocks/>
          </p:cNvGraphicFramePr>
          <p:nvPr>
            <p:extLst>
              <p:ext uri="{D42A27DB-BD31-4B8C-83A1-F6EECF244321}">
                <p14:modId xmlns:p14="http://schemas.microsoft.com/office/powerpoint/2010/main" val="3289528886"/>
              </p:ext>
            </p:extLst>
          </p:nvPr>
        </p:nvGraphicFramePr>
        <p:xfrm>
          <a:off x="9743940" y="1250673"/>
          <a:ext cx="6685251" cy="3065608"/>
        </p:xfrm>
        <a:graphic>
          <a:graphicData uri="http://schemas.openxmlformats.org/drawingml/2006/chart">
            <c:chart xmlns:c="http://schemas.openxmlformats.org/drawingml/2006/chart" xmlns:r="http://schemas.openxmlformats.org/officeDocument/2006/relationships" r:id="rId5"/>
          </a:graphicData>
        </a:graphic>
      </p:graphicFrame>
      <p:pic>
        <p:nvPicPr>
          <p:cNvPr id="9" name="Imagen 8"/>
          <p:cNvPicPr>
            <a:picLocks noChangeAspect="1"/>
          </p:cNvPicPr>
          <p:nvPr/>
        </p:nvPicPr>
        <p:blipFill rotWithShape="1">
          <a:blip r:embed="rId6"/>
          <a:srcRect l="1141" t="1647" r="1621" b="4666"/>
          <a:stretch/>
        </p:blipFill>
        <p:spPr>
          <a:xfrm>
            <a:off x="9293845" y="4896262"/>
            <a:ext cx="7391400" cy="3505200"/>
          </a:xfrm>
          <a:prstGeom prst="rect">
            <a:avLst/>
          </a:prstGeom>
        </p:spPr>
      </p:pic>
    </p:spTree>
    <p:extLst>
      <p:ext uri="{BB962C8B-B14F-4D97-AF65-F5344CB8AC3E}">
        <p14:creationId xmlns:p14="http://schemas.microsoft.com/office/powerpoint/2010/main" val="825359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graphicFrame>
        <p:nvGraphicFramePr>
          <p:cNvPr id="11" name="Gráfico 10"/>
          <p:cNvGraphicFramePr>
            <a:graphicFrameLocks/>
          </p:cNvGraphicFramePr>
          <p:nvPr>
            <p:extLst>
              <p:ext uri="{D42A27DB-BD31-4B8C-83A1-F6EECF244321}">
                <p14:modId xmlns:p14="http://schemas.microsoft.com/office/powerpoint/2010/main" val="4080828810"/>
              </p:ext>
            </p:extLst>
          </p:nvPr>
        </p:nvGraphicFramePr>
        <p:xfrm>
          <a:off x="7355305" y="170504"/>
          <a:ext cx="9144000" cy="9212572"/>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p:cNvSpPr txBox="1"/>
          <p:nvPr/>
        </p:nvSpPr>
        <p:spPr>
          <a:xfrm>
            <a:off x="76200" y="8688169"/>
            <a:ext cx="4084708" cy="646331"/>
          </a:xfrm>
          <a:prstGeom prst="rect">
            <a:avLst/>
          </a:prstGeom>
          <a:noFill/>
        </p:spPr>
        <p:txBody>
          <a:bodyPr wrap="none" rtlCol="0">
            <a:spAutoFit/>
          </a:bodyPr>
          <a:lstStyle/>
          <a:p>
            <a:r>
              <a:rPr lang="es-CO" dirty="0">
                <a:latin typeface="Roboto Condensed" panose="02000000000000000000" pitchFamily="2" charset="0"/>
                <a:ea typeface="Roboto Condensed" panose="02000000000000000000" pitchFamily="2" charset="0"/>
              </a:rPr>
              <a:t>Base: 453</a:t>
            </a:r>
            <a:br>
              <a:rPr lang="es-CO" dirty="0">
                <a:latin typeface="Roboto Condensed" panose="02000000000000000000" pitchFamily="2" charset="0"/>
                <a:ea typeface="Roboto Condensed" panose="02000000000000000000" pitchFamily="2" charset="0"/>
              </a:rPr>
            </a:br>
            <a:r>
              <a:rPr lang="es-CO" dirty="0">
                <a:latin typeface="Roboto Condensed" panose="02000000000000000000" pitchFamily="2" charset="0"/>
                <a:ea typeface="Roboto Condensed" panose="02000000000000000000" pitchFamily="2" charset="0"/>
              </a:rPr>
              <a:t>*Parques faltantes están entre el 1% y 0%</a:t>
            </a:r>
          </a:p>
        </p:txBody>
      </p:sp>
      <p:sp>
        <p:nvSpPr>
          <p:cNvPr id="8" name="CuadroTexto 7"/>
          <p:cNvSpPr txBox="1"/>
          <p:nvPr/>
        </p:nvSpPr>
        <p:spPr>
          <a:xfrm>
            <a:off x="14710419" y="1792237"/>
            <a:ext cx="3241876" cy="2308324"/>
          </a:xfrm>
          <a:prstGeom prst="rect">
            <a:avLst/>
          </a:prstGeom>
          <a:noFill/>
        </p:spPr>
        <p:txBody>
          <a:bodyPr wrap="square" rtlCol="0">
            <a:spAutoFit/>
          </a:bodyPr>
          <a:lstStyle/>
          <a:p>
            <a:pPr algn="ctr"/>
            <a:r>
              <a:rPr lang="es-CO" sz="2400" dirty="0"/>
              <a:t>Otros ¿Cuál?</a:t>
            </a:r>
          </a:p>
          <a:p>
            <a:pPr algn="ctr"/>
            <a:endParaRPr lang="es-CO" sz="2400" dirty="0"/>
          </a:p>
          <a:p>
            <a:pPr marL="457200" indent="-457200" algn="ctr">
              <a:buFont typeface="Arial" panose="020B0604020202020204" pitchFamily="34" charset="0"/>
              <a:buChar char="•"/>
            </a:pPr>
            <a:r>
              <a:rPr lang="es-CO" sz="2400" dirty="0"/>
              <a:t>Parque Jaime Duque</a:t>
            </a:r>
          </a:p>
          <a:p>
            <a:pPr marL="457200" indent="-457200" algn="ctr">
              <a:buFont typeface="Arial" panose="020B0604020202020204" pitchFamily="34" charset="0"/>
              <a:buChar char="•"/>
            </a:pPr>
            <a:r>
              <a:rPr lang="es-CO" sz="2400" dirty="0"/>
              <a:t>Parque Nacional</a:t>
            </a:r>
          </a:p>
          <a:p>
            <a:pPr marL="457200" indent="-457200" algn="ctr">
              <a:buFont typeface="Arial" panose="020B0604020202020204" pitchFamily="34" charset="0"/>
              <a:buChar char="•"/>
            </a:pPr>
            <a:r>
              <a:rPr lang="es-CO" sz="2400" dirty="0" err="1"/>
              <a:t>Chicamocha</a:t>
            </a:r>
            <a:endParaRPr lang="es-CO" sz="2400" dirty="0"/>
          </a:p>
          <a:p>
            <a:pPr marL="457200" indent="-457200" algn="ctr">
              <a:buFont typeface="Arial" panose="020B0604020202020204" pitchFamily="34" charset="0"/>
              <a:buChar char="•"/>
            </a:pPr>
            <a:r>
              <a:rPr lang="es-CO" sz="2400" dirty="0"/>
              <a:t>Jardín Botánico</a:t>
            </a:r>
          </a:p>
        </p:txBody>
      </p:sp>
      <p:pic>
        <p:nvPicPr>
          <p:cNvPr id="20" name="Picture 2"/>
          <p:cNvPicPr>
            <a:picLocks noChangeAspect="1"/>
          </p:cNvPicPr>
          <p:nvPr/>
        </p:nvPicPr>
        <p:blipFill>
          <a:blip r:embed="rId2"/>
          <a:srcRect/>
          <a:stretch>
            <a:fillRect/>
          </a:stretch>
        </p:blipFill>
        <p:spPr>
          <a:xfrm>
            <a:off x="16789777" y="9258301"/>
            <a:ext cx="1305449" cy="887881"/>
          </a:xfrm>
          <a:prstGeom prst="rect">
            <a:avLst/>
          </a:prstGeom>
        </p:spPr>
      </p:pic>
      <p:sp>
        <p:nvSpPr>
          <p:cNvPr id="21" name="AutoShape 5"/>
          <p:cNvSpPr/>
          <p:nvPr/>
        </p:nvSpPr>
        <p:spPr>
          <a:xfrm rot="-5400000">
            <a:off x="8139084" y="1220455"/>
            <a:ext cx="228067" cy="16506232"/>
          </a:xfrm>
          <a:prstGeom prst="rect">
            <a:avLst/>
          </a:prstGeom>
          <a:solidFill>
            <a:srgbClr val="EC748C"/>
          </a:solidFill>
        </p:spPr>
      </p:sp>
      <p:pic>
        <p:nvPicPr>
          <p:cNvPr id="22" name="Picture 5"/>
          <p:cNvPicPr>
            <a:picLocks noChangeAspect="1"/>
          </p:cNvPicPr>
          <p:nvPr/>
        </p:nvPicPr>
        <p:blipFill>
          <a:blip r:embed="rId3"/>
          <a:srcRect/>
          <a:stretch>
            <a:fillRect/>
          </a:stretch>
        </p:blipFill>
        <p:spPr>
          <a:xfrm>
            <a:off x="152401" y="70057"/>
            <a:ext cx="2438400" cy="1320099"/>
          </a:xfrm>
          <a:prstGeom prst="rect">
            <a:avLst/>
          </a:prstGeom>
        </p:spPr>
      </p:pic>
      <p:graphicFrame>
        <p:nvGraphicFramePr>
          <p:cNvPr id="23" name="Gráfico 22"/>
          <p:cNvGraphicFramePr>
            <a:graphicFrameLocks/>
          </p:cNvGraphicFramePr>
          <p:nvPr>
            <p:extLst>
              <p:ext uri="{D42A27DB-BD31-4B8C-83A1-F6EECF244321}">
                <p14:modId xmlns:p14="http://schemas.microsoft.com/office/powerpoint/2010/main" val="3351741956"/>
              </p:ext>
            </p:extLst>
          </p:nvPr>
        </p:nvGraphicFramePr>
        <p:xfrm>
          <a:off x="152400" y="1819451"/>
          <a:ext cx="7391400" cy="5891139"/>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Conector angular 24"/>
          <p:cNvCxnSpPr/>
          <p:nvPr/>
        </p:nvCxnSpPr>
        <p:spPr>
          <a:xfrm rot="16200000" flipH="1">
            <a:off x="15682824" y="1195475"/>
            <a:ext cx="714551" cy="5334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470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3" name="Rectángulo 12"/>
          <p:cNvSpPr/>
          <p:nvPr/>
        </p:nvSpPr>
        <p:spPr>
          <a:xfrm>
            <a:off x="12644755" y="3924301"/>
            <a:ext cx="4521576" cy="1815882"/>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MX" sz="2800" b="1" dirty="0">
                <a:solidFill>
                  <a:schemeClr val="tx1">
                    <a:lumMod val="95000"/>
                    <a:lumOff val="5000"/>
                  </a:schemeClr>
                </a:solidFill>
                <a:latin typeface="Roboto Condensed" panose="02000000000000000000" pitchFamily="2" charset="0"/>
                <a:ea typeface="Roboto Condensed" panose="02000000000000000000" pitchFamily="2" charset="0"/>
              </a:rPr>
              <a:t>3 millones 800 mil personas mayores de 18 años han visitado alguna vez un Parque Nacional Natural</a:t>
            </a:r>
            <a:endParaRPr lang="es-CO" sz="2800" b="1" dirty="0">
              <a:solidFill>
                <a:schemeClr val="tx1">
                  <a:lumMod val="95000"/>
                  <a:lumOff val="5000"/>
                </a:schemeClr>
              </a:solidFill>
              <a:latin typeface="Roboto Condensed" panose="02000000000000000000" pitchFamily="2" charset="0"/>
              <a:ea typeface="Roboto Condensed" panose="02000000000000000000" pitchFamily="2" charset="0"/>
            </a:endParaRPr>
          </a:p>
        </p:txBody>
      </p:sp>
      <p:pic>
        <p:nvPicPr>
          <p:cNvPr id="1026" name="Picture 2" descr="Colombia Mapa Azul - Banco de fotos e imágenes de stock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550" y="1386859"/>
            <a:ext cx="5504205" cy="716718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angular 10"/>
          <p:cNvCxnSpPr/>
          <p:nvPr/>
        </p:nvCxnSpPr>
        <p:spPr>
          <a:xfrm flipV="1">
            <a:off x="3981833" y="5187734"/>
            <a:ext cx="2932935" cy="1104898"/>
          </a:xfrm>
          <a:prstGeom prst="bentConnector3">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4" name="Gráfico 13"/>
          <p:cNvGraphicFramePr>
            <a:graphicFrameLocks/>
          </p:cNvGraphicFramePr>
          <p:nvPr>
            <p:extLst>
              <p:ext uri="{D42A27DB-BD31-4B8C-83A1-F6EECF244321}">
                <p14:modId xmlns:p14="http://schemas.microsoft.com/office/powerpoint/2010/main" val="32649248"/>
              </p:ext>
            </p:extLst>
          </p:nvPr>
        </p:nvGraphicFramePr>
        <p:xfrm>
          <a:off x="286133" y="2188158"/>
          <a:ext cx="7391400" cy="5891139"/>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14"/>
          <p:cNvSpPr txBox="1"/>
          <p:nvPr/>
        </p:nvSpPr>
        <p:spPr>
          <a:xfrm>
            <a:off x="152400" y="8636681"/>
            <a:ext cx="3472169" cy="646331"/>
          </a:xfrm>
          <a:prstGeom prst="rect">
            <a:avLst/>
          </a:prstGeom>
          <a:noFill/>
        </p:spPr>
        <p:txBody>
          <a:bodyPr wrap="none" rtlCol="0">
            <a:spAutoFit/>
          </a:bodyPr>
          <a:lstStyle/>
          <a:p>
            <a:r>
              <a:rPr lang="es-CO" dirty="0"/>
              <a:t>Base: 1.501</a:t>
            </a:r>
          </a:p>
          <a:p>
            <a:r>
              <a:rPr lang="es-CO" dirty="0"/>
              <a:t>*Solo para quienes respondieron si</a:t>
            </a:r>
          </a:p>
        </p:txBody>
      </p:sp>
    </p:spTree>
    <p:extLst>
      <p:ext uri="{BB962C8B-B14F-4D97-AF65-F5344CB8AC3E}">
        <p14:creationId xmlns:p14="http://schemas.microsoft.com/office/powerpoint/2010/main" val="392328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89141" y="9258301"/>
            <a:ext cx="1305449" cy="887881"/>
          </a:xfrm>
          <a:prstGeom prst="rect">
            <a:avLst/>
          </a:prstGeom>
        </p:spPr>
      </p:pic>
      <p:sp>
        <p:nvSpPr>
          <p:cNvPr id="5" name="AutoShape 5"/>
          <p:cNvSpPr/>
          <p:nvPr/>
        </p:nvSpPr>
        <p:spPr>
          <a:xfrm>
            <a:off x="17167133" y="0"/>
            <a:ext cx="425413" cy="10287000"/>
          </a:xfrm>
          <a:prstGeom prst="rect">
            <a:avLst/>
          </a:prstGeom>
          <a:solidFill>
            <a:srgbClr val="F8DB31"/>
          </a:solidFill>
        </p:spPr>
      </p:sp>
      <p:sp>
        <p:nvSpPr>
          <p:cNvPr id="6" name="AutoShape 6"/>
          <p:cNvSpPr/>
          <p:nvPr/>
        </p:nvSpPr>
        <p:spPr>
          <a:xfrm flipH="1">
            <a:off x="17818092" y="0"/>
            <a:ext cx="45719" cy="10287000"/>
          </a:xfrm>
          <a:prstGeom prst="rect">
            <a:avLst/>
          </a:prstGeom>
          <a:solidFill>
            <a:srgbClr val="9DD91A"/>
          </a:solidFill>
        </p:spPr>
      </p:sp>
      <p:sp>
        <p:nvSpPr>
          <p:cNvPr id="7" name="AutoShape 7"/>
          <p:cNvSpPr/>
          <p:nvPr/>
        </p:nvSpPr>
        <p:spPr>
          <a:xfrm>
            <a:off x="18013855" y="0"/>
            <a:ext cx="274145" cy="10287000"/>
          </a:xfrm>
          <a:prstGeom prst="rect">
            <a:avLst/>
          </a:prstGeom>
          <a:solidFill>
            <a:srgbClr val="EC748C"/>
          </a:solidFill>
        </p:spPr>
      </p:sp>
      <p:sp>
        <p:nvSpPr>
          <p:cNvPr id="8" name="AutoShape 8"/>
          <p:cNvSpPr/>
          <p:nvPr/>
        </p:nvSpPr>
        <p:spPr>
          <a:xfrm>
            <a:off x="17803200" y="0"/>
            <a:ext cx="274147" cy="10287000"/>
          </a:xfrm>
          <a:prstGeom prst="rect">
            <a:avLst/>
          </a:prstGeom>
          <a:solidFill>
            <a:srgbClr val="5BC6D0"/>
          </a:solidFill>
        </p:spPr>
      </p:sp>
      <p:sp>
        <p:nvSpPr>
          <p:cNvPr id="14" name="AutoShape 9">
            <a:extLst>
              <a:ext uri="{FF2B5EF4-FFF2-40B4-BE49-F238E27FC236}">
                <a16:creationId xmlns:a16="http://schemas.microsoft.com/office/drawing/2014/main" id="{F5D2647D-CE84-71DF-416B-580F79B42EC0}"/>
              </a:ext>
            </a:extLst>
          </p:cNvPr>
          <p:cNvSpPr/>
          <p:nvPr/>
        </p:nvSpPr>
        <p:spPr>
          <a:xfrm>
            <a:off x="17501902" y="0"/>
            <a:ext cx="272486" cy="10287000"/>
          </a:xfrm>
          <a:prstGeom prst="rect">
            <a:avLst/>
          </a:prstGeom>
          <a:solidFill>
            <a:srgbClr val="9DD91A"/>
          </a:solidFill>
        </p:spPr>
      </p:sp>
      <p:grpSp>
        <p:nvGrpSpPr>
          <p:cNvPr id="18" name="Grupo 17">
            <a:extLst>
              <a:ext uri="{FF2B5EF4-FFF2-40B4-BE49-F238E27FC236}">
                <a16:creationId xmlns:a16="http://schemas.microsoft.com/office/drawing/2014/main" id="{A454A75D-6BC0-4FE9-C386-7B5232AF056E}"/>
              </a:ext>
            </a:extLst>
          </p:cNvPr>
          <p:cNvGrpSpPr/>
          <p:nvPr/>
        </p:nvGrpSpPr>
        <p:grpSpPr>
          <a:xfrm>
            <a:off x="778417" y="429619"/>
            <a:ext cx="14390214" cy="9063704"/>
            <a:chOff x="1108853" y="1161308"/>
            <a:chExt cx="9919170" cy="4704571"/>
          </a:xfrm>
        </p:grpSpPr>
        <p:grpSp>
          <p:nvGrpSpPr>
            <p:cNvPr id="20" name="Grupo 19">
              <a:extLst>
                <a:ext uri="{FF2B5EF4-FFF2-40B4-BE49-F238E27FC236}">
                  <a16:creationId xmlns:a16="http://schemas.microsoft.com/office/drawing/2014/main" id="{6BD5D15B-FFBE-DFB0-E4FD-A384A02D9E34}"/>
                </a:ext>
              </a:extLst>
            </p:cNvPr>
            <p:cNvGrpSpPr/>
            <p:nvPr/>
          </p:nvGrpSpPr>
          <p:grpSpPr>
            <a:xfrm>
              <a:off x="1108853" y="1161308"/>
              <a:ext cx="9919170" cy="4704571"/>
              <a:chOff x="1108853" y="1161308"/>
              <a:chExt cx="9919170" cy="4704571"/>
            </a:xfrm>
          </p:grpSpPr>
          <p:grpSp>
            <p:nvGrpSpPr>
              <p:cNvPr id="22" name="Grupo 21">
                <a:extLst>
                  <a:ext uri="{FF2B5EF4-FFF2-40B4-BE49-F238E27FC236}">
                    <a16:creationId xmlns:a16="http://schemas.microsoft.com/office/drawing/2014/main" id="{9364C9E2-0D3F-37EA-24B9-A7D61EF65155}"/>
                  </a:ext>
                </a:extLst>
              </p:cNvPr>
              <p:cNvGrpSpPr/>
              <p:nvPr/>
            </p:nvGrpSpPr>
            <p:grpSpPr>
              <a:xfrm>
                <a:off x="1108853" y="1161308"/>
                <a:ext cx="9919170" cy="4704571"/>
                <a:chOff x="1108853" y="1161308"/>
                <a:chExt cx="9919170" cy="4704571"/>
              </a:xfrm>
            </p:grpSpPr>
            <p:grpSp>
              <p:nvGrpSpPr>
                <p:cNvPr id="27" name="Grupo 26">
                  <a:extLst>
                    <a:ext uri="{FF2B5EF4-FFF2-40B4-BE49-F238E27FC236}">
                      <a16:creationId xmlns:a16="http://schemas.microsoft.com/office/drawing/2014/main" id="{2B720704-31B8-CF6A-9BAB-EB0A83E9B93F}"/>
                    </a:ext>
                  </a:extLst>
                </p:cNvPr>
                <p:cNvGrpSpPr/>
                <p:nvPr/>
              </p:nvGrpSpPr>
              <p:grpSpPr>
                <a:xfrm>
                  <a:off x="1108853" y="1161308"/>
                  <a:ext cx="9919170" cy="4704571"/>
                  <a:chOff x="1108853" y="1161308"/>
                  <a:chExt cx="9919170" cy="4704571"/>
                </a:xfrm>
              </p:grpSpPr>
              <p:grpSp>
                <p:nvGrpSpPr>
                  <p:cNvPr id="33" name="Grupo 32">
                    <a:extLst>
                      <a:ext uri="{FF2B5EF4-FFF2-40B4-BE49-F238E27FC236}">
                        <a16:creationId xmlns:a16="http://schemas.microsoft.com/office/drawing/2014/main" id="{62B0BE1C-49EF-5141-9F4E-E66AA462868B}"/>
                      </a:ext>
                    </a:extLst>
                  </p:cNvPr>
                  <p:cNvGrpSpPr/>
                  <p:nvPr/>
                </p:nvGrpSpPr>
                <p:grpSpPr>
                  <a:xfrm>
                    <a:off x="1108853" y="1161308"/>
                    <a:ext cx="9919170" cy="4704571"/>
                    <a:chOff x="1108853" y="1161308"/>
                    <a:chExt cx="9919170" cy="4704571"/>
                  </a:xfrm>
                </p:grpSpPr>
                <p:grpSp>
                  <p:nvGrpSpPr>
                    <p:cNvPr id="35" name="Group 2">
                      <a:extLst>
                        <a:ext uri="{FF2B5EF4-FFF2-40B4-BE49-F238E27FC236}">
                          <a16:creationId xmlns:a16="http://schemas.microsoft.com/office/drawing/2014/main" id="{22566648-B573-7745-9DEB-69A86E53E108}"/>
                        </a:ext>
                      </a:extLst>
                    </p:cNvPr>
                    <p:cNvGrpSpPr/>
                    <p:nvPr/>
                  </p:nvGrpSpPr>
                  <p:grpSpPr>
                    <a:xfrm>
                      <a:off x="1108853" y="1161308"/>
                      <a:ext cx="9919170" cy="4704571"/>
                      <a:chOff x="-43416" y="0"/>
                      <a:chExt cx="21684217" cy="9003754"/>
                    </a:xfrm>
                  </p:grpSpPr>
                  <p:sp>
                    <p:nvSpPr>
                      <p:cNvPr id="37" name="AutoShape 3">
                        <a:extLst>
                          <a:ext uri="{FF2B5EF4-FFF2-40B4-BE49-F238E27FC236}">
                            <a16:creationId xmlns:a16="http://schemas.microsoft.com/office/drawing/2014/main" id="{F0FC369E-06C7-C0D6-2640-3A0DBAF5BDDE}"/>
                          </a:ext>
                        </a:extLst>
                      </p:cNvPr>
                      <p:cNvSpPr/>
                      <p:nvPr/>
                    </p:nvSpPr>
                    <p:spPr>
                      <a:xfrm>
                        <a:off x="5818910" y="0"/>
                        <a:ext cx="15778473" cy="1190667"/>
                      </a:xfrm>
                      <a:prstGeom prst="rect">
                        <a:avLst/>
                      </a:prstGeom>
                      <a:solidFill>
                        <a:srgbClr val="3163AF">
                          <a:alpha val="9804"/>
                        </a:srgbClr>
                      </a:solidFill>
                    </p:spPr>
                  </p:sp>
                  <p:sp>
                    <p:nvSpPr>
                      <p:cNvPr id="62" name="Freeform 5">
                        <a:extLst>
                          <a:ext uri="{FF2B5EF4-FFF2-40B4-BE49-F238E27FC236}">
                            <a16:creationId xmlns:a16="http://schemas.microsoft.com/office/drawing/2014/main" id="{A39DCB6E-D47E-4862-750B-AFB9EF9A6C4A}"/>
                          </a:ext>
                        </a:extLst>
                      </p:cNvPr>
                      <p:cNvSpPr/>
                      <p:nvPr/>
                    </p:nvSpPr>
                    <p:spPr>
                      <a:xfrm>
                        <a:off x="0" y="0"/>
                        <a:ext cx="7369684" cy="1192035"/>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sp>
                    <p:nvSpPr>
                      <p:cNvPr id="39" name="AutoShape 7">
                        <a:extLst>
                          <a:ext uri="{FF2B5EF4-FFF2-40B4-BE49-F238E27FC236}">
                            <a16:creationId xmlns:a16="http://schemas.microsoft.com/office/drawing/2014/main" id="{5512B2E4-9211-BD35-8177-EC09B08FA343}"/>
                          </a:ext>
                        </a:extLst>
                      </p:cNvPr>
                      <p:cNvSpPr/>
                      <p:nvPr/>
                    </p:nvSpPr>
                    <p:spPr>
                      <a:xfrm>
                        <a:off x="5818910" y="1276382"/>
                        <a:ext cx="15778473" cy="949481"/>
                      </a:xfrm>
                      <a:prstGeom prst="rect">
                        <a:avLst/>
                      </a:prstGeom>
                      <a:solidFill>
                        <a:srgbClr val="3163AF">
                          <a:alpha val="9804"/>
                        </a:srgbClr>
                      </a:solidFill>
                    </p:spPr>
                  </p:sp>
                  <p:sp>
                    <p:nvSpPr>
                      <p:cNvPr id="60" name="Freeform 9">
                        <a:extLst>
                          <a:ext uri="{FF2B5EF4-FFF2-40B4-BE49-F238E27FC236}">
                            <a16:creationId xmlns:a16="http://schemas.microsoft.com/office/drawing/2014/main" id="{7D1406FD-92A4-52E6-94EA-C6A7D2455792}"/>
                          </a:ext>
                        </a:extLst>
                      </p:cNvPr>
                      <p:cNvSpPr/>
                      <p:nvPr/>
                    </p:nvSpPr>
                    <p:spPr>
                      <a:xfrm>
                        <a:off x="0" y="1276382"/>
                        <a:ext cx="7369684" cy="950572"/>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effectLst/>
                          <a:uLnTx/>
                          <a:uFillTx/>
                          <a:latin typeface="Calibri"/>
                          <a:ea typeface="+mn-ea"/>
                          <a:cs typeface="+mn-cs"/>
                        </a:endParaRPr>
                      </a:p>
                    </p:txBody>
                  </p:sp>
                  <p:sp>
                    <p:nvSpPr>
                      <p:cNvPr id="41" name="AutoShape 11">
                        <a:extLst>
                          <a:ext uri="{FF2B5EF4-FFF2-40B4-BE49-F238E27FC236}">
                            <a16:creationId xmlns:a16="http://schemas.microsoft.com/office/drawing/2014/main" id="{931B18A8-0BF7-7A59-4383-A7142704CC0E}"/>
                          </a:ext>
                        </a:extLst>
                      </p:cNvPr>
                      <p:cNvSpPr/>
                      <p:nvPr/>
                    </p:nvSpPr>
                    <p:spPr>
                      <a:xfrm>
                        <a:off x="5896000" y="6918575"/>
                        <a:ext cx="15744801" cy="2085179"/>
                      </a:xfrm>
                      <a:prstGeom prst="rect">
                        <a:avLst/>
                      </a:prstGeom>
                      <a:solidFill>
                        <a:srgbClr val="3163AF">
                          <a:alpha val="9804"/>
                        </a:srgbClr>
                      </a:solidFill>
                    </p:spPr>
                  </p:sp>
                  <p:sp>
                    <p:nvSpPr>
                      <p:cNvPr id="58" name="Freeform 13">
                        <a:extLst>
                          <a:ext uri="{FF2B5EF4-FFF2-40B4-BE49-F238E27FC236}">
                            <a16:creationId xmlns:a16="http://schemas.microsoft.com/office/drawing/2014/main" id="{B4F5CF75-0D16-2076-5804-0BFB384E3A61}"/>
                          </a:ext>
                        </a:extLst>
                      </p:cNvPr>
                      <p:cNvSpPr/>
                      <p:nvPr/>
                    </p:nvSpPr>
                    <p:spPr>
                      <a:xfrm>
                        <a:off x="43416" y="6954883"/>
                        <a:ext cx="7369684" cy="2037370"/>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pic>
                    <p:nvPicPr>
                      <p:cNvPr id="44" name="Picture 18">
                        <a:extLst>
                          <a:ext uri="{FF2B5EF4-FFF2-40B4-BE49-F238E27FC236}">
                            <a16:creationId xmlns:a16="http://schemas.microsoft.com/office/drawing/2014/main" id="{9F8BB3BF-A6A4-B49E-67D6-3598F4721F6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047326" y="5310318"/>
                        <a:ext cx="295838" cy="295838"/>
                      </a:xfrm>
                      <a:prstGeom prst="rect">
                        <a:avLst/>
                      </a:prstGeom>
                      <a:noFill/>
                    </p:spPr>
                  </p:pic>
                  <p:pic>
                    <p:nvPicPr>
                      <p:cNvPr id="45" name="Picture 19">
                        <a:extLst>
                          <a:ext uri="{FF2B5EF4-FFF2-40B4-BE49-F238E27FC236}">
                            <a16:creationId xmlns:a16="http://schemas.microsoft.com/office/drawing/2014/main" id="{ADA21CB1-1518-B889-FFF6-DF7A0E647E5C}"/>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511107" y="5310318"/>
                        <a:ext cx="295838" cy="295838"/>
                      </a:xfrm>
                      <a:prstGeom prst="rect">
                        <a:avLst/>
                      </a:prstGeom>
                      <a:noFill/>
                    </p:spPr>
                  </p:pic>
                  <p:sp>
                    <p:nvSpPr>
                      <p:cNvPr id="46" name="AutoShape 20">
                        <a:extLst>
                          <a:ext uri="{FF2B5EF4-FFF2-40B4-BE49-F238E27FC236}">
                            <a16:creationId xmlns:a16="http://schemas.microsoft.com/office/drawing/2014/main" id="{076E5DBE-309B-CDAB-F18E-4CD3C8A0317B}"/>
                          </a:ext>
                        </a:extLst>
                      </p:cNvPr>
                      <p:cNvSpPr/>
                      <p:nvPr/>
                    </p:nvSpPr>
                    <p:spPr>
                      <a:xfrm>
                        <a:off x="5775493" y="2323564"/>
                        <a:ext cx="15821891" cy="1684117"/>
                      </a:xfrm>
                      <a:prstGeom prst="rect">
                        <a:avLst/>
                      </a:prstGeom>
                      <a:solidFill>
                        <a:srgbClr val="3163AF">
                          <a:alpha val="9804"/>
                        </a:srgbClr>
                      </a:solidFill>
                    </p:spPr>
                  </p:sp>
                  <p:sp>
                    <p:nvSpPr>
                      <p:cNvPr id="54" name="Freeform 22">
                        <a:extLst>
                          <a:ext uri="{FF2B5EF4-FFF2-40B4-BE49-F238E27FC236}">
                            <a16:creationId xmlns:a16="http://schemas.microsoft.com/office/drawing/2014/main" id="{5B2A61E2-6F92-FA80-83FC-546FB4632988}"/>
                          </a:ext>
                        </a:extLst>
                      </p:cNvPr>
                      <p:cNvSpPr/>
                      <p:nvPr/>
                    </p:nvSpPr>
                    <p:spPr>
                      <a:xfrm>
                        <a:off x="-43416" y="2323564"/>
                        <a:ext cx="7369684" cy="1684117"/>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pic>
                    <p:nvPicPr>
                      <p:cNvPr id="49" name="Picture 27">
                        <a:extLst>
                          <a:ext uri="{FF2B5EF4-FFF2-40B4-BE49-F238E27FC236}">
                            <a16:creationId xmlns:a16="http://schemas.microsoft.com/office/drawing/2014/main" id="{E5392A45-5FC5-BA0C-5470-B1C6DC0F85AD}"/>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511107" y="8491385"/>
                        <a:ext cx="295838" cy="295838"/>
                      </a:xfrm>
                      <a:prstGeom prst="rect">
                        <a:avLst/>
                      </a:prstGeom>
                      <a:noFill/>
                    </p:spPr>
                  </p:pic>
                </p:grpSp>
                <p:sp>
                  <p:nvSpPr>
                    <p:cNvPr id="36" name="CuadroTexto 35">
                      <a:extLst>
                        <a:ext uri="{FF2B5EF4-FFF2-40B4-BE49-F238E27FC236}">
                          <a16:creationId xmlns:a16="http://schemas.microsoft.com/office/drawing/2014/main" id="{883A5D14-20C0-55E0-5205-612195854BAB}"/>
                        </a:ext>
                      </a:extLst>
                    </p:cNvPr>
                    <p:cNvSpPr txBox="1"/>
                    <p:nvPr/>
                  </p:nvSpPr>
                  <p:spPr>
                    <a:xfrm>
                      <a:off x="1296912" y="1365654"/>
                      <a:ext cx="3096001" cy="36743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effectLst/>
                          <a:uLnTx/>
                          <a:uFillTx/>
                          <a:latin typeface="Century Gothic" panose="020B0502020202020204" pitchFamily="34" charset="0"/>
                          <a:cs typeface="+mn-cs"/>
                        </a:rPr>
                        <a:t>Persona natural o jurídica que la encomendó:</a:t>
                      </a:r>
                      <a:endParaRPr kumimoji="0" lang="es-ES" sz="2000" b="1" i="0" u="none" strike="noStrike" kern="1200" cap="none" spc="0" normalizeH="0" baseline="0" noProof="0" dirty="0">
                        <a:ln>
                          <a:noFill/>
                        </a:ln>
                        <a:effectLst/>
                        <a:uLnTx/>
                        <a:uFillTx/>
                        <a:latin typeface="Century Gothic" panose="020B0502020202020204" pitchFamily="34" charset="0"/>
                        <a:ea typeface="Cambria" panose="02040503050406030204" pitchFamily="18" charset="0"/>
                        <a:cs typeface="+mn-cs"/>
                      </a:endParaRPr>
                    </a:p>
                  </p:txBody>
                </p:sp>
              </p:grpSp>
              <p:sp>
                <p:nvSpPr>
                  <p:cNvPr id="34" name="CuadroTexto 33">
                    <a:extLst>
                      <a:ext uri="{FF2B5EF4-FFF2-40B4-BE49-F238E27FC236}">
                        <a16:creationId xmlns:a16="http://schemas.microsoft.com/office/drawing/2014/main" id="{ABFAFE12-24D1-5C83-FFAF-D2B8F0160782}"/>
                      </a:ext>
                    </a:extLst>
                  </p:cNvPr>
                  <p:cNvSpPr txBox="1"/>
                  <p:nvPr/>
                </p:nvSpPr>
                <p:spPr>
                  <a:xfrm>
                    <a:off x="1500310" y="1985933"/>
                    <a:ext cx="3096001" cy="2076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Persona jurídica que la realizó:</a:t>
                    </a:r>
                  </a:p>
                </p:txBody>
              </p:sp>
            </p:grpSp>
            <p:sp>
              <p:nvSpPr>
                <p:cNvPr id="28" name="CuadroTexto 27">
                  <a:extLst>
                    <a:ext uri="{FF2B5EF4-FFF2-40B4-BE49-F238E27FC236}">
                      <a16:creationId xmlns:a16="http://schemas.microsoft.com/office/drawing/2014/main" id="{F4CAE403-F064-5A53-3FCD-67CEBEB29B2F}"/>
                    </a:ext>
                  </a:extLst>
                </p:cNvPr>
                <p:cNvSpPr txBox="1"/>
                <p:nvPr/>
              </p:nvSpPr>
              <p:spPr>
                <a:xfrm>
                  <a:off x="1286156" y="5116009"/>
                  <a:ext cx="3096001" cy="367433"/>
                </a:xfrm>
                <a:prstGeom prst="rect">
                  <a:avLst/>
                </a:prstGeom>
                <a:noFill/>
              </p:spPr>
              <p:txBody>
                <a:bodyPr wrap="square">
                  <a:spAutoFit/>
                </a:bodyPr>
                <a:lstStyle/>
                <a:p>
                  <a:pPr lvl="0" algn="ctr">
                    <a:defRPr/>
                  </a:pPr>
                  <a:r>
                    <a:rPr lang="es-MX" sz="2000" b="1" dirty="0">
                      <a:latin typeface="Century Gothic" panose="020B0502020202020204" pitchFamily="34" charset="0"/>
                    </a:rPr>
                    <a:t>Tamaño de la muestra, margen de error y nivel de confianza:</a:t>
                  </a:r>
                  <a:endParaRPr kumimoji="0" lang="es-MX" sz="20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30" name="CuadroTexto 29">
                  <a:extLst>
                    <a:ext uri="{FF2B5EF4-FFF2-40B4-BE49-F238E27FC236}">
                      <a16:creationId xmlns:a16="http://schemas.microsoft.com/office/drawing/2014/main" id="{D051A4D9-5184-C326-8E98-3B2162ACD724}"/>
                    </a:ext>
                  </a:extLst>
                </p:cNvPr>
                <p:cNvSpPr txBox="1"/>
                <p:nvPr/>
              </p:nvSpPr>
              <p:spPr>
                <a:xfrm>
                  <a:off x="1303646" y="2659288"/>
                  <a:ext cx="3096001" cy="2076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Ámbito geográfico del estudio: </a:t>
                  </a:r>
                </a:p>
              </p:txBody>
            </p:sp>
          </p:grpSp>
          <p:sp>
            <p:nvSpPr>
              <p:cNvPr id="23" name="CuadroTexto 22">
                <a:extLst>
                  <a:ext uri="{FF2B5EF4-FFF2-40B4-BE49-F238E27FC236}">
                    <a16:creationId xmlns:a16="http://schemas.microsoft.com/office/drawing/2014/main" id="{5674CB89-AF0E-890F-6A49-5B2820A722E1}"/>
                  </a:ext>
                </a:extLst>
              </p:cNvPr>
              <p:cNvSpPr txBox="1"/>
              <p:nvPr/>
            </p:nvSpPr>
            <p:spPr>
              <a:xfrm>
                <a:off x="4498275" y="1403258"/>
                <a:ext cx="5220679" cy="2396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2400" dirty="0">
                    <a:solidFill>
                      <a:prstClr val="black"/>
                    </a:solidFill>
                    <a:latin typeface="Century Gothic" panose="020B0502020202020204" pitchFamily="34" charset="0"/>
                  </a:rPr>
                  <a:t>Parques Nacionales Cómo vamos y WWF</a:t>
                </a: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CuadroTexto 23">
                <a:extLst>
                  <a:ext uri="{FF2B5EF4-FFF2-40B4-BE49-F238E27FC236}">
                    <a16:creationId xmlns:a16="http://schemas.microsoft.com/office/drawing/2014/main" id="{D900E065-A0EE-12D5-FEB3-66D50F66CAB9}"/>
                  </a:ext>
                </a:extLst>
              </p:cNvPr>
              <p:cNvSpPr txBox="1"/>
              <p:nvPr/>
            </p:nvSpPr>
            <p:spPr>
              <a:xfrm>
                <a:off x="4499880" y="1954256"/>
                <a:ext cx="2293614" cy="2396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Cifras y Conceptos </a:t>
                </a:r>
              </a:p>
            </p:txBody>
          </p:sp>
          <p:sp>
            <p:nvSpPr>
              <p:cNvPr id="25" name="CuadroTexto 24">
                <a:extLst>
                  <a:ext uri="{FF2B5EF4-FFF2-40B4-BE49-F238E27FC236}">
                    <a16:creationId xmlns:a16="http://schemas.microsoft.com/office/drawing/2014/main" id="{3654CA52-7908-62EA-BB10-E4D2AA3BD52B}"/>
                  </a:ext>
                </a:extLst>
              </p:cNvPr>
              <p:cNvSpPr txBox="1"/>
              <p:nvPr/>
            </p:nvSpPr>
            <p:spPr>
              <a:xfrm>
                <a:off x="4499881" y="2892346"/>
                <a:ext cx="642582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sp>
          <p:nvSpPr>
            <p:cNvPr id="21" name="CuadroTexto 20">
              <a:extLst>
                <a:ext uri="{FF2B5EF4-FFF2-40B4-BE49-F238E27FC236}">
                  <a16:creationId xmlns:a16="http://schemas.microsoft.com/office/drawing/2014/main" id="{F505F3A5-98A9-D518-49D0-D394BAFD108B}"/>
                </a:ext>
              </a:extLst>
            </p:cNvPr>
            <p:cNvSpPr txBox="1"/>
            <p:nvPr/>
          </p:nvSpPr>
          <p:spPr>
            <a:xfrm>
              <a:off x="4519776" y="2448019"/>
              <a:ext cx="6405927" cy="894619"/>
            </a:xfrm>
            <a:prstGeom prst="rect">
              <a:avLst/>
            </a:prstGeom>
            <a:noFill/>
          </p:spPr>
          <p:txBody>
            <a:bodyPr wrap="square">
              <a:spAutoFit/>
            </a:bodyPr>
            <a:lstStyle/>
            <a:p>
              <a:r>
                <a:rPr lang="es-CO" dirty="0"/>
                <a:t>La zona urbana de los municipios de Florencia, Bogotá, Tunja, Cúcuta, Bucaramanga, Medellín, Manizales, Popayán, Neiva, Pasto, Armenia, Pereira, Ibagué, Barranquilla, Cartagena, Valledupar, Montería, Riohacha, Santa Marta, Sincelejo, Yopal, Villavicencio y Cali, los cuales cubren geográficamente las regiones PNN de Amazonía, Andes Nororientales, Andes Noroccidentales, Caribe, Orinoquía y Pacífico.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sp>
        <p:nvSpPr>
          <p:cNvPr id="63" name="AutoShape 7">
            <a:extLst>
              <a:ext uri="{FF2B5EF4-FFF2-40B4-BE49-F238E27FC236}">
                <a16:creationId xmlns:a16="http://schemas.microsoft.com/office/drawing/2014/main" id="{5512B2E4-9211-BD35-8177-EC09B08FA343}"/>
              </a:ext>
            </a:extLst>
          </p:cNvPr>
          <p:cNvSpPr/>
          <p:nvPr/>
        </p:nvSpPr>
        <p:spPr>
          <a:xfrm>
            <a:off x="4639997" y="4556211"/>
            <a:ext cx="10499820" cy="955803"/>
          </a:xfrm>
          <a:prstGeom prst="rect">
            <a:avLst/>
          </a:prstGeom>
          <a:solidFill>
            <a:srgbClr val="3163AF">
              <a:alpha val="9804"/>
            </a:srgbClr>
          </a:solidFill>
        </p:spPr>
      </p:sp>
      <p:sp>
        <p:nvSpPr>
          <p:cNvPr id="64" name="Freeform 9">
            <a:extLst>
              <a:ext uri="{FF2B5EF4-FFF2-40B4-BE49-F238E27FC236}">
                <a16:creationId xmlns:a16="http://schemas.microsoft.com/office/drawing/2014/main" id="{7D1406FD-92A4-52E6-94EA-C6A7D2455792}"/>
              </a:ext>
            </a:extLst>
          </p:cNvPr>
          <p:cNvSpPr/>
          <p:nvPr/>
        </p:nvSpPr>
        <p:spPr>
          <a:xfrm>
            <a:off x="778417" y="4556211"/>
            <a:ext cx="4890715" cy="956901"/>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effectLst/>
              <a:uLnTx/>
              <a:uFillTx/>
              <a:latin typeface="Calibri"/>
              <a:ea typeface="+mn-ea"/>
              <a:cs typeface="+mn-cs"/>
            </a:endParaRPr>
          </a:p>
        </p:txBody>
      </p:sp>
      <p:sp>
        <p:nvSpPr>
          <p:cNvPr id="65" name="CuadroTexto 64">
            <a:extLst>
              <a:ext uri="{FF2B5EF4-FFF2-40B4-BE49-F238E27FC236}">
                <a16:creationId xmlns:a16="http://schemas.microsoft.com/office/drawing/2014/main" id="{ABFAFE12-24D1-5C83-FFAF-D2B8F0160782}"/>
              </a:ext>
            </a:extLst>
          </p:cNvPr>
          <p:cNvSpPr txBox="1"/>
          <p:nvPr/>
        </p:nvSpPr>
        <p:spPr>
          <a:xfrm>
            <a:off x="1233738" y="4859737"/>
            <a:ext cx="449151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Universo</a:t>
            </a:r>
            <a:r>
              <a:rPr kumimoji="0" lang="es-MX" sz="2000" b="1" i="0" u="none" strike="noStrike" kern="1200" cap="none" spc="0" normalizeH="0" noProof="0" dirty="0">
                <a:ln>
                  <a:noFill/>
                </a:ln>
                <a:effectLst/>
                <a:uLnTx/>
                <a:uFillTx/>
                <a:latin typeface="Century Gothic" panose="020B0502020202020204" pitchFamily="34" charset="0"/>
                <a:ea typeface="+mn-ea"/>
                <a:cs typeface="+mn-cs"/>
              </a:rPr>
              <a:t> </a:t>
            </a: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representado:</a:t>
            </a:r>
          </a:p>
        </p:txBody>
      </p:sp>
      <p:sp>
        <p:nvSpPr>
          <p:cNvPr id="66" name="CuadroTexto 65">
            <a:extLst>
              <a:ext uri="{FF2B5EF4-FFF2-40B4-BE49-F238E27FC236}">
                <a16:creationId xmlns:a16="http://schemas.microsoft.com/office/drawing/2014/main" id="{D900E065-A0EE-12D5-FEB3-66D50F66CAB9}"/>
              </a:ext>
            </a:extLst>
          </p:cNvPr>
          <p:cNvSpPr txBox="1"/>
          <p:nvPr/>
        </p:nvSpPr>
        <p:spPr>
          <a:xfrm>
            <a:off x="5669130" y="4799003"/>
            <a:ext cx="7437270" cy="461665"/>
          </a:xfrm>
          <a:prstGeom prst="rect">
            <a:avLst/>
          </a:prstGeom>
          <a:noFill/>
        </p:spPr>
        <p:txBody>
          <a:bodyPr wrap="square">
            <a:spAutoFit/>
          </a:bodyPr>
          <a:lstStyle/>
          <a:p>
            <a:pPr lvl="0">
              <a:defRPr/>
            </a:pPr>
            <a:r>
              <a:rPr lang="es-CO" sz="2400" dirty="0">
                <a:solidFill>
                  <a:prstClr val="black"/>
                </a:solidFill>
                <a:latin typeface="Century Gothic" panose="020B0502020202020204" pitchFamily="34" charset="0"/>
              </a:rPr>
              <a:t>16.7 millones de personas población objetivo</a:t>
            </a:r>
            <a:endParaRPr kumimoji="0" lang="es-CO"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7" name="AutoShape 20">
            <a:extLst>
              <a:ext uri="{FF2B5EF4-FFF2-40B4-BE49-F238E27FC236}">
                <a16:creationId xmlns:a16="http://schemas.microsoft.com/office/drawing/2014/main" id="{076E5DBE-309B-CDAB-F18E-4CD3C8A0317B}"/>
              </a:ext>
            </a:extLst>
          </p:cNvPr>
          <p:cNvSpPr/>
          <p:nvPr/>
        </p:nvSpPr>
        <p:spPr>
          <a:xfrm>
            <a:off x="4639996" y="5628051"/>
            <a:ext cx="10499821" cy="1695330"/>
          </a:xfrm>
          <a:prstGeom prst="rect">
            <a:avLst/>
          </a:prstGeom>
          <a:solidFill>
            <a:srgbClr val="3163AF">
              <a:alpha val="9804"/>
            </a:srgbClr>
          </a:solidFill>
        </p:spPr>
      </p:sp>
      <p:sp>
        <p:nvSpPr>
          <p:cNvPr id="68" name="Freeform 22">
            <a:extLst>
              <a:ext uri="{FF2B5EF4-FFF2-40B4-BE49-F238E27FC236}">
                <a16:creationId xmlns:a16="http://schemas.microsoft.com/office/drawing/2014/main" id="{5B2A61E2-6F92-FA80-83FC-546FB4632988}"/>
              </a:ext>
            </a:extLst>
          </p:cNvPr>
          <p:cNvSpPr/>
          <p:nvPr/>
        </p:nvSpPr>
        <p:spPr>
          <a:xfrm>
            <a:off x="778416" y="5628051"/>
            <a:ext cx="4890715" cy="1695330"/>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sp>
        <p:nvSpPr>
          <p:cNvPr id="69" name="CuadroTexto 68">
            <a:extLst>
              <a:ext uri="{FF2B5EF4-FFF2-40B4-BE49-F238E27FC236}">
                <a16:creationId xmlns:a16="http://schemas.microsoft.com/office/drawing/2014/main" id="{D051A4D9-5184-C326-8E98-3B2162ACD724}"/>
              </a:ext>
            </a:extLst>
          </p:cNvPr>
          <p:cNvSpPr txBox="1"/>
          <p:nvPr/>
        </p:nvSpPr>
        <p:spPr>
          <a:xfrm>
            <a:off x="1061012" y="6174985"/>
            <a:ext cx="4491517"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b="1" dirty="0">
                <a:latin typeface="Century Gothic" panose="020B0502020202020204" pitchFamily="34" charset="0"/>
              </a:rPr>
              <a:t>Plan muestral</a:t>
            </a: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 </a:t>
            </a:r>
          </a:p>
        </p:txBody>
      </p:sp>
      <p:sp>
        <p:nvSpPr>
          <p:cNvPr id="70" name="CuadroTexto 69">
            <a:extLst>
              <a:ext uri="{FF2B5EF4-FFF2-40B4-BE49-F238E27FC236}">
                <a16:creationId xmlns:a16="http://schemas.microsoft.com/office/drawing/2014/main" id="{3654CA52-7908-62EA-BB10-E4D2AA3BD52B}"/>
              </a:ext>
            </a:extLst>
          </p:cNvPr>
          <p:cNvSpPr txBox="1"/>
          <p:nvPr/>
        </p:nvSpPr>
        <p:spPr>
          <a:xfrm>
            <a:off x="5697942" y="6623989"/>
            <a:ext cx="9322249" cy="5929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1" name="CuadroTexto 70">
            <a:extLst>
              <a:ext uri="{FF2B5EF4-FFF2-40B4-BE49-F238E27FC236}">
                <a16:creationId xmlns:a16="http://schemas.microsoft.com/office/drawing/2014/main" id="{F505F3A5-98A9-D518-49D0-D394BAFD108B}"/>
              </a:ext>
            </a:extLst>
          </p:cNvPr>
          <p:cNvSpPr txBox="1"/>
          <p:nvPr/>
        </p:nvSpPr>
        <p:spPr>
          <a:xfrm>
            <a:off x="5726805" y="5767960"/>
            <a:ext cx="9293386" cy="1477328"/>
          </a:xfrm>
          <a:prstGeom prst="rect">
            <a:avLst/>
          </a:prstGeom>
          <a:noFill/>
        </p:spPr>
        <p:txBody>
          <a:bodyPr wrap="square">
            <a:spAutoFit/>
          </a:bodyPr>
          <a:lstStyle/>
          <a:p>
            <a:r>
              <a:rPr lang="es-ES" dirty="0"/>
              <a:t>Las premisas para la selección de las unidades de observación corresponden a las de un diseño estadístico de muestreo probabilístico, por etapas, estratificado de marco de áreas. El marco de áreas corresponde al inventario cartográfico disponible, fuente DANE con base en el último Censo Nacional de Población y Vivienda y las proyecciones de población a la fecha del levantamiento de los datos de la encuesta</a:t>
            </a:r>
            <a:endPar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2" name="CuadroTexto 71">
            <a:extLst>
              <a:ext uri="{FF2B5EF4-FFF2-40B4-BE49-F238E27FC236}">
                <a16:creationId xmlns:a16="http://schemas.microsoft.com/office/drawing/2014/main" id="{F505F3A5-98A9-D518-49D0-D394BAFD108B}"/>
              </a:ext>
            </a:extLst>
          </p:cNvPr>
          <p:cNvSpPr txBox="1"/>
          <p:nvPr/>
        </p:nvSpPr>
        <p:spPr>
          <a:xfrm>
            <a:off x="5773024" y="7392690"/>
            <a:ext cx="9247167" cy="2031325"/>
          </a:xfrm>
          <a:prstGeom prst="rect">
            <a:avLst/>
          </a:prstGeom>
          <a:noFill/>
        </p:spPr>
        <p:txBody>
          <a:bodyPr wrap="square">
            <a:spAutoFit/>
          </a:bodyPr>
          <a:lstStyle/>
          <a:p>
            <a:r>
              <a:rPr lang="es-CO" dirty="0"/>
              <a:t>1817 encuestas distribuidas regionalmente así: Amazonía y Orinoquía: 273, Andes Nororientales: 545, Andes Noroccidentales: 433, Caribe:323,  y Pacífico:243.  </a:t>
            </a:r>
          </a:p>
          <a:p>
            <a:r>
              <a:rPr lang="es-CO" dirty="0"/>
              <a:t>Margen de error estándar relativo: Máximo 4.8% para frecuencia observadas de mínimo 20% con una confiabilidad del 95%.</a:t>
            </a:r>
          </a:p>
          <a:p>
            <a:r>
              <a:rPr lang="es-CO" dirty="0"/>
              <a:t>Para estimaciones por región PNN, el margen de error máximo es de: Amazonía y Orinoquía: 7,6%, Andes Nororientales: 5,4%, Andes Noroccidentales: 6%, Caribe: 7%,  y Pacífico:8.1%   para frecuencia observadas de mínimo 40% con una confiabilidad del 95%.</a:t>
            </a:r>
            <a:endParaRPr kumimoji="0" lang="es-CO"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2053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grpSp>
        <p:nvGrpSpPr>
          <p:cNvPr id="19" name="Grupo 18">
            <a:extLst>
              <a:ext uri="{FF2B5EF4-FFF2-40B4-BE49-F238E27FC236}">
                <a16:creationId xmlns:a16="http://schemas.microsoft.com/office/drawing/2014/main" id="{A35F9862-935C-4088-933D-865CC3F2EB71}"/>
              </a:ext>
            </a:extLst>
          </p:cNvPr>
          <p:cNvGrpSpPr/>
          <p:nvPr/>
        </p:nvGrpSpPr>
        <p:grpSpPr>
          <a:xfrm>
            <a:off x="2248415" y="1235963"/>
            <a:ext cx="13905985" cy="7918253"/>
            <a:chOff x="1981200" y="1893629"/>
            <a:chExt cx="13905985" cy="7918253"/>
          </a:xfrm>
        </p:grpSpPr>
        <p:grpSp>
          <p:nvGrpSpPr>
            <p:cNvPr id="20" name="Grupo 19">
              <a:extLst>
                <a:ext uri="{FF2B5EF4-FFF2-40B4-BE49-F238E27FC236}">
                  <a16:creationId xmlns:a16="http://schemas.microsoft.com/office/drawing/2014/main" id="{05463E95-4736-4F06-A961-071BDCDD21F8}"/>
                </a:ext>
              </a:extLst>
            </p:cNvPr>
            <p:cNvGrpSpPr/>
            <p:nvPr/>
          </p:nvGrpSpPr>
          <p:grpSpPr>
            <a:xfrm>
              <a:off x="1981200" y="1893629"/>
              <a:ext cx="13905985" cy="7918253"/>
              <a:chOff x="964277" y="2481338"/>
              <a:chExt cx="13722859" cy="6805862"/>
            </a:xfrm>
          </p:grpSpPr>
          <p:grpSp>
            <p:nvGrpSpPr>
              <p:cNvPr id="24" name="Grupo 23">
                <a:extLst>
                  <a:ext uri="{FF2B5EF4-FFF2-40B4-BE49-F238E27FC236}">
                    <a16:creationId xmlns:a16="http://schemas.microsoft.com/office/drawing/2014/main" id="{BB55F065-8381-426A-8E43-5618B57EE0FA}"/>
                  </a:ext>
                </a:extLst>
              </p:cNvPr>
              <p:cNvGrpSpPr/>
              <p:nvPr/>
            </p:nvGrpSpPr>
            <p:grpSpPr>
              <a:xfrm>
                <a:off x="964277" y="2481338"/>
                <a:ext cx="13722859" cy="6805862"/>
                <a:chOff x="964277" y="2481338"/>
                <a:chExt cx="13722859" cy="6805862"/>
              </a:xfrm>
            </p:grpSpPr>
            <p:graphicFrame>
              <p:nvGraphicFramePr>
                <p:cNvPr id="30" name="Google Shape;373;p20">
                  <a:extLst>
                    <a:ext uri="{FF2B5EF4-FFF2-40B4-BE49-F238E27FC236}">
                      <a16:creationId xmlns:a16="http://schemas.microsoft.com/office/drawing/2014/main" id="{B4EC67A9-84FE-4278-9BD2-AEDFF63AB261}"/>
                    </a:ext>
                  </a:extLst>
                </p:cNvPr>
                <p:cNvGraphicFramePr/>
                <p:nvPr>
                  <p:extLst>
                    <p:ext uri="{D42A27DB-BD31-4B8C-83A1-F6EECF244321}">
                      <p14:modId xmlns:p14="http://schemas.microsoft.com/office/powerpoint/2010/main" val="344474851"/>
                    </p:ext>
                  </p:extLst>
                </p:nvPr>
              </p:nvGraphicFramePr>
              <p:xfrm>
                <a:off x="2634376" y="2481338"/>
                <a:ext cx="12052760" cy="6805862"/>
              </p:xfrm>
              <a:graphic>
                <a:graphicData uri="http://schemas.openxmlformats.org/drawingml/2006/table">
                  <a:tbl>
                    <a:tblPr>
                      <a:noFill/>
                    </a:tblPr>
                    <a:tblGrid>
                      <a:gridCol w="3915834">
                        <a:extLst>
                          <a:ext uri="{9D8B030D-6E8A-4147-A177-3AD203B41FA5}">
                            <a16:colId xmlns:a16="http://schemas.microsoft.com/office/drawing/2014/main" val="20000"/>
                          </a:ext>
                        </a:extLst>
                      </a:gridCol>
                      <a:gridCol w="1208889">
                        <a:extLst>
                          <a:ext uri="{9D8B030D-6E8A-4147-A177-3AD203B41FA5}">
                            <a16:colId xmlns:a16="http://schemas.microsoft.com/office/drawing/2014/main" val="20001"/>
                          </a:ext>
                        </a:extLst>
                      </a:gridCol>
                      <a:gridCol w="1400839">
                        <a:extLst>
                          <a:ext uri="{9D8B030D-6E8A-4147-A177-3AD203B41FA5}">
                            <a16:colId xmlns:a16="http://schemas.microsoft.com/office/drawing/2014/main" val="3922650771"/>
                          </a:ext>
                        </a:extLst>
                      </a:gridCol>
                      <a:gridCol w="1400839">
                        <a:extLst>
                          <a:ext uri="{9D8B030D-6E8A-4147-A177-3AD203B41FA5}">
                            <a16:colId xmlns:a16="http://schemas.microsoft.com/office/drawing/2014/main" val="1575379442"/>
                          </a:ext>
                        </a:extLst>
                      </a:gridCol>
                      <a:gridCol w="1429066">
                        <a:extLst>
                          <a:ext uri="{9D8B030D-6E8A-4147-A177-3AD203B41FA5}">
                            <a16:colId xmlns:a16="http://schemas.microsoft.com/office/drawing/2014/main" val="786899623"/>
                          </a:ext>
                        </a:extLst>
                      </a:gridCol>
                      <a:gridCol w="1429066">
                        <a:extLst>
                          <a:ext uri="{9D8B030D-6E8A-4147-A177-3AD203B41FA5}">
                            <a16:colId xmlns:a16="http://schemas.microsoft.com/office/drawing/2014/main" val="1244116653"/>
                          </a:ext>
                        </a:extLst>
                      </a:gridCol>
                      <a:gridCol w="1429066">
                        <a:extLst>
                          <a:ext uri="{9D8B030D-6E8A-4147-A177-3AD203B41FA5}">
                            <a16:colId xmlns:a16="http://schemas.microsoft.com/office/drawing/2014/main" val="1753840131"/>
                          </a:ext>
                        </a:extLst>
                      </a:gridCol>
                    </a:tblGrid>
                    <a:tr h="775111">
                      <a:tc>
                        <a:txBody>
                          <a:bodyPr/>
                          <a:lstStyle/>
                          <a:p>
                            <a:pPr marL="0" lvl="0" indent="0" algn="ctr" rtl="0">
                              <a:spcBef>
                                <a:spcPts val="0"/>
                              </a:spcBef>
                              <a:spcAft>
                                <a:spcPts val="0"/>
                              </a:spcAft>
                              <a:buNone/>
                            </a:pPr>
                            <a:r>
                              <a:rPr lang="es-MX" sz="1800" b="1" dirty="0">
                                <a:solidFill>
                                  <a:schemeClr val="lt1"/>
                                </a:solidFill>
                                <a:latin typeface="Fira Sans" panose="020B0503050000020004" pitchFamily="34" charset="0"/>
                                <a:ea typeface="Fira Sans Extra Condensed"/>
                                <a:cs typeface="Fira Sans Extra Condensed"/>
                                <a:sym typeface="Fira Sans Extra Condensed"/>
                              </a:rPr>
                              <a:t>Acción</a:t>
                            </a:r>
                            <a:endParaRPr sz="18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no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lt1"/>
                                </a:solidFill>
                                <a:latin typeface="Fira Sans" panose="020B0503050000020004" pitchFamily="34" charset="0"/>
                                <a:ea typeface="Fira Sans Extra Condensed"/>
                                <a:cs typeface="Fira Sans Extra Condensed"/>
                                <a:sym typeface="Fira Sans Extra Condensed"/>
                              </a:rPr>
                              <a:t>Muy satisfecho</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lt1"/>
                                </a:solidFill>
                                <a:latin typeface="Fira Sans" panose="020B0503050000020004" pitchFamily="34" charset="0"/>
                                <a:ea typeface="Fira Sans Extra Condensed"/>
                                <a:cs typeface="Fira Sans Extra Condensed"/>
                                <a:sym typeface="Fira Sans Extra Condensed"/>
                              </a:rPr>
                              <a:t>Algo satisfecho</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lt1"/>
                                </a:solidFill>
                                <a:latin typeface="Fira Sans" panose="020B0503050000020004" pitchFamily="34" charset="0"/>
                                <a:ea typeface="Fira Sans Extra Condensed"/>
                                <a:cs typeface="Fira Sans Extra Condensed"/>
                                <a:sym typeface="Fira Sans Extra Condensed"/>
                              </a:rPr>
                              <a:t>Ni satisfecho ni insatisfecho</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lt1"/>
                                </a:solidFill>
                                <a:latin typeface="Fira Sans" panose="020B0503050000020004" pitchFamily="34" charset="0"/>
                                <a:ea typeface="Fira Sans Extra Condensed"/>
                                <a:cs typeface="Fira Sans Extra Condensed"/>
                                <a:sym typeface="Fira Sans Extra Condensed"/>
                              </a:rPr>
                              <a:t>Algo insatisfecho</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MX" sz="1600" b="1" dirty="0">
                                <a:solidFill>
                                  <a:schemeClr val="lt1"/>
                                </a:solidFill>
                                <a:latin typeface="Fira Sans" panose="020B0503050000020004" pitchFamily="34" charset="0"/>
                                <a:ea typeface="Fira Sans Extra Condensed"/>
                                <a:cs typeface="Fira Sans Extra Condensed"/>
                                <a:sym typeface="Fira Sans Extra Condensed"/>
                              </a:rPr>
                              <a:t>Muy insatisfecho</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tc>
                        <a:txBody>
                          <a:bodyPr/>
                          <a:lstStyle/>
                          <a:p>
                            <a:pPr marL="0" lvl="0" indent="0" algn="ctr" rtl="0">
                              <a:spcBef>
                                <a:spcPts val="0"/>
                              </a:spcBef>
                              <a:spcAft>
                                <a:spcPts val="0"/>
                              </a:spcAft>
                              <a:buNone/>
                            </a:pPr>
                            <a:r>
                              <a:rPr lang="es-CO" sz="1600" b="1" dirty="0">
                                <a:solidFill>
                                  <a:schemeClr val="lt1"/>
                                </a:solidFill>
                                <a:latin typeface="Fira Sans" panose="020B0503050000020004" pitchFamily="34" charset="0"/>
                                <a:ea typeface="Fira Sans Extra Condensed"/>
                                <a:cs typeface="Fira Sans Extra Condensed"/>
                                <a:sym typeface="Fira Sans Extra Condensed"/>
                              </a:rPr>
                              <a:t>No aplica</a:t>
                            </a:r>
                            <a:endParaRPr sz="1600" b="1" dirty="0">
                              <a:solidFill>
                                <a:schemeClr val="lt1"/>
                              </a:solidFill>
                              <a:latin typeface="Fira Sans" panose="020B0503050000020004" pitchFamily="34" charset="0"/>
                              <a:ea typeface="Fira Sans Extra Condensed"/>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9BBB59"/>
                          </a:solidFill>
                        </a:tcPr>
                      </a:tc>
                      <a:extLst>
                        <a:ext uri="{0D108BD9-81ED-4DB2-BD59-A6C34878D82A}">
                          <a16:rowId xmlns:a16="http://schemas.microsoft.com/office/drawing/2014/main" val="10001"/>
                        </a:ext>
                      </a:extLst>
                    </a:tr>
                    <a:tr h="802995">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Fauna</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Flora</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Limpieza</a:t>
                            </a:r>
                            <a:r>
                              <a:rPr lang="es-MX" sz="1800" b="1" baseline="0" dirty="0">
                                <a:solidFill>
                                  <a:schemeClr val="lt1"/>
                                </a:solidFill>
                                <a:latin typeface="Fira Sans Extra Condensed"/>
                                <a:ea typeface="Fira Sans Extra Condensed"/>
                                <a:cs typeface="Fira Sans Extra Condensed"/>
                                <a:sym typeface="Fira Sans Extra Condensed"/>
                              </a:rPr>
                              <a:t> del parque</a:t>
                            </a:r>
                            <a:endParaRPr lang="es-MX" sz="1800" b="1" dirty="0">
                              <a:solidFill>
                                <a:schemeClr val="lt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2606943046"/>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Estado de conservación</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311891322"/>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Atención de los funcionarios del parque</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462380370"/>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Seguridad</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51%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4%</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503159333"/>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Acceso</a:t>
                            </a:r>
                            <a:r>
                              <a:rPr lang="es-MX" sz="1800" b="1" baseline="0" dirty="0">
                                <a:solidFill>
                                  <a:schemeClr val="lt1"/>
                                </a:solidFill>
                                <a:latin typeface="Fira Sans Extra Condensed"/>
                                <a:ea typeface="Fira Sans Extra Condensed"/>
                                <a:cs typeface="Fira Sans Extra Condensed"/>
                                <a:sym typeface="Fira Sans Extra Condensed"/>
                              </a:rPr>
                              <a:t> aéreo o terrestre</a:t>
                            </a:r>
                            <a:endParaRPr sz="1800" b="1" dirty="0">
                              <a:solidFill>
                                <a:schemeClr val="lt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n"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3219832694"/>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Alimentación</a:t>
                            </a: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6%</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7%</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571538129"/>
                        </a:ext>
                      </a:extLst>
                    </a:tr>
                    <a:tr h="775111">
                      <a:tc>
                        <a:txBody>
                          <a:bodyPr/>
                          <a:lstStyle/>
                          <a:p>
                            <a:pPr marL="0" lvl="0" indent="0" algn="ctr" rtl="0">
                              <a:spcBef>
                                <a:spcPts val="0"/>
                              </a:spcBef>
                              <a:spcAft>
                                <a:spcPts val="0"/>
                              </a:spcAft>
                              <a:buNone/>
                            </a:pPr>
                            <a:r>
                              <a:rPr lang="es-MX" sz="1800" b="1" dirty="0">
                                <a:solidFill>
                                  <a:schemeClr val="lt1"/>
                                </a:solidFill>
                                <a:latin typeface="Fira Sans Extra Condensed"/>
                                <a:ea typeface="Fira Sans Extra Condensed"/>
                                <a:cs typeface="Fira Sans Extra Condensed"/>
                                <a:sym typeface="Fira Sans Extra Condensed"/>
                              </a:rPr>
                              <a:t>Precio de entrada al parque</a:t>
                            </a:r>
                            <a:endParaRPr sz="1800" b="1" dirty="0">
                              <a:solidFill>
                                <a:schemeClr val="lt1"/>
                              </a:solidFill>
                              <a:latin typeface="Fira Sans Extra Condensed"/>
                              <a:ea typeface="Fira Sans Extra Condensed"/>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5BC6D0"/>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33%</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21%</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10%</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MX"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9%</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tc>
                        <a:txBody>
                          <a:bodyPr/>
                          <a:lstStyle/>
                          <a:p>
                            <a:pPr marL="0" lvl="0" indent="0" algn="ctr" rtl="0">
                              <a:spcBef>
                                <a:spcPts val="0"/>
                              </a:spcBef>
                              <a:spcAft>
                                <a:spcPts val="0"/>
                              </a:spcAft>
                              <a:buNone/>
                            </a:pPr>
                            <a:r>
                              <a:rPr lang="es-CO"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8%</a:t>
                            </a:r>
                            <a:endParaRPr sz="18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4196582545"/>
                        </a:ext>
                      </a:extLst>
                    </a:tr>
                  </a:tbl>
                </a:graphicData>
              </a:graphic>
            </p:graphicFrame>
            <p:cxnSp>
              <p:nvCxnSpPr>
                <p:cNvPr id="31" name="Conector recto 30">
                  <a:extLst>
                    <a:ext uri="{FF2B5EF4-FFF2-40B4-BE49-F238E27FC236}">
                      <a16:creationId xmlns:a16="http://schemas.microsoft.com/office/drawing/2014/main" id="{7BD80704-416D-43D3-9C38-53D7D20E97BD}"/>
                    </a:ext>
                  </a:extLst>
                </p:cNvPr>
                <p:cNvCxnSpPr>
                  <a:cxnSpLocks/>
                </p:cNvCxnSpPr>
                <p:nvPr/>
              </p:nvCxnSpPr>
              <p:spPr>
                <a:xfrm>
                  <a:off x="964277" y="3220123"/>
                  <a:ext cx="13687050" cy="22563"/>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cxnSp>
            <p:nvCxnSpPr>
              <p:cNvPr id="25" name="Conector recto 24">
                <a:extLst>
                  <a:ext uri="{FF2B5EF4-FFF2-40B4-BE49-F238E27FC236}">
                    <a16:creationId xmlns:a16="http://schemas.microsoft.com/office/drawing/2014/main" id="{C96CD788-70F8-4712-A5B3-5BAD23BEF801}"/>
                  </a:ext>
                </a:extLst>
              </p:cNvPr>
              <p:cNvCxnSpPr>
                <a:cxnSpLocks/>
              </p:cNvCxnSpPr>
              <p:nvPr/>
            </p:nvCxnSpPr>
            <p:spPr>
              <a:xfrm flipV="1">
                <a:off x="964277" y="3893402"/>
                <a:ext cx="13687050" cy="47168"/>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F66F7FC-9CED-4FBA-925C-A55D7732C776}"/>
                  </a:ext>
                </a:extLst>
              </p:cNvPr>
              <p:cNvCxnSpPr>
                <a:cxnSpLocks/>
              </p:cNvCxnSpPr>
              <p:nvPr/>
            </p:nvCxnSpPr>
            <p:spPr>
              <a:xfrm flipV="1">
                <a:off x="964277" y="4577988"/>
                <a:ext cx="13687050" cy="17532"/>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4D435224-E582-422B-B1E3-9872DE091B2B}"/>
                  </a:ext>
                </a:extLst>
              </p:cNvPr>
              <p:cNvCxnSpPr>
                <a:cxnSpLocks/>
              </p:cNvCxnSpPr>
              <p:nvPr/>
            </p:nvCxnSpPr>
            <p:spPr>
              <a:xfrm>
                <a:off x="964277" y="5250471"/>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3870422-DD7F-4AE5-BD2E-E3D86B686A20}"/>
                  </a:ext>
                </a:extLst>
              </p:cNvPr>
              <p:cNvCxnSpPr>
                <a:cxnSpLocks/>
              </p:cNvCxnSpPr>
              <p:nvPr/>
            </p:nvCxnSpPr>
            <p:spPr>
              <a:xfrm>
                <a:off x="964277" y="5970917"/>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930875B8-BAA0-48E3-AADE-56433487D812}"/>
                  </a:ext>
                </a:extLst>
              </p:cNvPr>
              <p:cNvCxnSpPr>
                <a:cxnSpLocks/>
              </p:cNvCxnSpPr>
              <p:nvPr/>
            </p:nvCxnSpPr>
            <p:spPr>
              <a:xfrm>
                <a:off x="964277" y="6625868"/>
                <a:ext cx="1368705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6C05FBE3-7245-4725-AA9E-B36B0ABCE866}"/>
                </a:ext>
              </a:extLst>
            </p:cNvPr>
            <p:cNvGrpSpPr/>
            <p:nvPr/>
          </p:nvGrpSpPr>
          <p:grpSpPr>
            <a:xfrm>
              <a:off x="1981200" y="7477566"/>
              <a:ext cx="13905984" cy="762000"/>
              <a:chOff x="1367971" y="7535967"/>
              <a:chExt cx="14630400" cy="762000"/>
            </a:xfrm>
          </p:grpSpPr>
          <p:cxnSp>
            <p:nvCxnSpPr>
              <p:cNvPr id="22" name="Conector recto 21">
                <a:extLst>
                  <a:ext uri="{FF2B5EF4-FFF2-40B4-BE49-F238E27FC236}">
                    <a16:creationId xmlns:a16="http://schemas.microsoft.com/office/drawing/2014/main" id="{5371F41A-E31B-410D-AE7E-0A6AF919A99D}"/>
                  </a:ext>
                </a:extLst>
              </p:cNvPr>
              <p:cNvCxnSpPr>
                <a:cxnSpLocks/>
              </p:cNvCxnSpPr>
              <p:nvPr/>
            </p:nvCxnSpPr>
            <p:spPr>
              <a:xfrm>
                <a:off x="1367971" y="7535967"/>
                <a:ext cx="1463040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F71E488-2067-4CB6-A8E0-B5FDD0634E5B}"/>
                  </a:ext>
                </a:extLst>
              </p:cNvPr>
              <p:cNvCxnSpPr>
                <a:cxnSpLocks/>
              </p:cNvCxnSpPr>
              <p:nvPr/>
            </p:nvCxnSpPr>
            <p:spPr>
              <a:xfrm>
                <a:off x="1367971" y="8297967"/>
                <a:ext cx="14630400"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grpSp>
      </p:grpSp>
      <p:sp>
        <p:nvSpPr>
          <p:cNvPr id="32" name="CuadroTexto 31"/>
          <p:cNvSpPr txBox="1"/>
          <p:nvPr/>
        </p:nvSpPr>
        <p:spPr>
          <a:xfrm>
            <a:off x="4903823" y="400428"/>
            <a:ext cx="9601200" cy="646331"/>
          </a:xfrm>
          <a:prstGeom prst="rect">
            <a:avLst/>
          </a:prstGeom>
          <a:noFill/>
        </p:spPr>
        <p:txBody>
          <a:bodyPr wrap="square" rtlCol="0">
            <a:spAutoFit/>
          </a:bodyPr>
          <a:lstStyle/>
          <a:p>
            <a:pPr algn="ctr"/>
            <a:r>
              <a:rPr lang="es-MX" b="1" dirty="0">
                <a:solidFill>
                  <a:schemeClr val="tx1">
                    <a:lumMod val="65000"/>
                    <a:lumOff val="35000"/>
                  </a:schemeClr>
                </a:solidFill>
                <a:latin typeface="Roboto Condensed" panose="02000000000000000000" pitchFamily="2" charset="0"/>
                <a:ea typeface="Roboto Condensed" panose="02000000000000000000" pitchFamily="2" charset="0"/>
              </a:rPr>
              <a:t>En una escala de 1 a 5, donde 1 es Muy insatisfecho y 5 Muy satisfecho, ¿me podría mencionar que tan satisfecho esta con los siguientes aspectos del Parque? </a:t>
            </a:r>
            <a:endParaRPr lang="es-CO"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33" name="CuadroTexto 32"/>
          <p:cNvSpPr txBox="1"/>
          <p:nvPr/>
        </p:nvSpPr>
        <p:spPr>
          <a:xfrm>
            <a:off x="76200" y="8916769"/>
            <a:ext cx="1063112" cy="646331"/>
          </a:xfrm>
          <a:prstGeom prst="rect">
            <a:avLst/>
          </a:prstGeom>
          <a:noFill/>
        </p:spPr>
        <p:txBody>
          <a:bodyPr wrap="none" rtlCol="0">
            <a:spAutoFit/>
          </a:bodyPr>
          <a:lstStyle/>
          <a:p>
            <a:r>
              <a:rPr lang="es-CO" dirty="0">
                <a:latin typeface="Roboto Condensed" panose="02000000000000000000" pitchFamily="2" charset="0"/>
                <a:ea typeface="Roboto Condensed" panose="02000000000000000000" pitchFamily="2" charset="0"/>
              </a:rPr>
              <a:t>Base: 453</a:t>
            </a:r>
            <a:br>
              <a:rPr lang="es-CO" dirty="0">
                <a:latin typeface="Roboto Condensed" panose="02000000000000000000" pitchFamily="2" charset="0"/>
                <a:ea typeface="Roboto Condensed" panose="02000000000000000000" pitchFamily="2" charset="0"/>
              </a:rPr>
            </a:br>
            <a:endParaRPr lang="es-CO" dirty="0">
              <a:latin typeface="Roboto Condensed" panose="02000000000000000000" pitchFamily="2" charset="0"/>
              <a:ea typeface="Roboto Condensed" panose="02000000000000000000" pitchFamily="2" charset="0"/>
            </a:endParaRPr>
          </a:p>
        </p:txBody>
      </p:sp>
      <p:cxnSp>
        <p:nvCxnSpPr>
          <p:cNvPr id="34" name="Conector recto 33">
            <a:extLst>
              <a:ext uri="{FF2B5EF4-FFF2-40B4-BE49-F238E27FC236}">
                <a16:creationId xmlns:a16="http://schemas.microsoft.com/office/drawing/2014/main" id="{5F71E488-2067-4CB6-A8E0-B5FDD0634E5B}"/>
              </a:ext>
            </a:extLst>
          </p:cNvPr>
          <p:cNvCxnSpPr>
            <a:cxnSpLocks/>
          </p:cNvCxnSpPr>
          <p:nvPr/>
        </p:nvCxnSpPr>
        <p:spPr>
          <a:xfrm>
            <a:off x="2209800" y="8420100"/>
            <a:ext cx="13905984" cy="0"/>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
        <p:nvSpPr>
          <p:cNvPr id="8" name="Abrir llave 7"/>
          <p:cNvSpPr/>
          <p:nvPr/>
        </p:nvSpPr>
        <p:spPr>
          <a:xfrm>
            <a:off x="2133600" y="2324100"/>
            <a:ext cx="914400" cy="28492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5" name="Abrir llave 34"/>
          <p:cNvSpPr/>
          <p:nvPr/>
        </p:nvSpPr>
        <p:spPr>
          <a:xfrm>
            <a:off x="2133600" y="7151819"/>
            <a:ext cx="914400" cy="17017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6" name="CuadroTexto 35"/>
          <p:cNvSpPr txBox="1"/>
          <p:nvPr/>
        </p:nvSpPr>
        <p:spPr>
          <a:xfrm>
            <a:off x="-150603" y="4214389"/>
            <a:ext cx="2699093" cy="369332"/>
          </a:xfrm>
          <a:prstGeom prst="rect">
            <a:avLst/>
          </a:prstGeom>
          <a:noFill/>
        </p:spPr>
        <p:txBody>
          <a:bodyPr wrap="square" rtlCol="0">
            <a:spAutoFit/>
          </a:bodyPr>
          <a:lstStyle/>
          <a:p>
            <a:pPr algn="ctr"/>
            <a:r>
              <a:rPr lang="es-MX" b="1" dirty="0">
                <a:solidFill>
                  <a:schemeClr val="tx1">
                    <a:lumMod val="65000"/>
                    <a:lumOff val="35000"/>
                  </a:schemeClr>
                </a:solidFill>
                <a:latin typeface="Roboto Condensed" panose="02000000000000000000" pitchFamily="2" charset="0"/>
                <a:ea typeface="Roboto Condensed" panose="02000000000000000000" pitchFamily="2" charset="0"/>
              </a:rPr>
              <a:t>Mejor evaluado</a:t>
            </a:r>
            <a:endParaRPr lang="es-CO"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37" name="CuadroTexto 36"/>
          <p:cNvSpPr txBox="1"/>
          <p:nvPr/>
        </p:nvSpPr>
        <p:spPr>
          <a:xfrm>
            <a:off x="-150603" y="7776224"/>
            <a:ext cx="2699093" cy="369332"/>
          </a:xfrm>
          <a:prstGeom prst="rect">
            <a:avLst/>
          </a:prstGeom>
          <a:noFill/>
        </p:spPr>
        <p:txBody>
          <a:bodyPr wrap="square" rtlCol="0">
            <a:spAutoFit/>
          </a:bodyPr>
          <a:lstStyle/>
          <a:p>
            <a:pPr algn="ctr"/>
            <a:r>
              <a:rPr lang="es-MX" b="1" dirty="0">
                <a:solidFill>
                  <a:schemeClr val="tx1">
                    <a:lumMod val="65000"/>
                    <a:lumOff val="35000"/>
                  </a:schemeClr>
                </a:solidFill>
                <a:latin typeface="Roboto Condensed" panose="02000000000000000000" pitchFamily="2" charset="0"/>
                <a:ea typeface="Roboto Condensed" panose="02000000000000000000" pitchFamily="2" charset="0"/>
              </a:rPr>
              <a:t>Peor evaluado</a:t>
            </a:r>
            <a:endParaRPr lang="es-CO"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
        <p:nvSpPr>
          <p:cNvPr id="38" name="Abrir llave 37"/>
          <p:cNvSpPr/>
          <p:nvPr/>
        </p:nvSpPr>
        <p:spPr>
          <a:xfrm>
            <a:off x="2180208" y="5419874"/>
            <a:ext cx="867792" cy="1390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9" name="CuadroTexto 38"/>
          <p:cNvSpPr txBox="1"/>
          <p:nvPr/>
        </p:nvSpPr>
        <p:spPr>
          <a:xfrm>
            <a:off x="-150603" y="5889770"/>
            <a:ext cx="2699093" cy="646331"/>
          </a:xfrm>
          <a:prstGeom prst="rect">
            <a:avLst/>
          </a:prstGeom>
          <a:noFill/>
        </p:spPr>
        <p:txBody>
          <a:bodyPr wrap="square" rtlCol="0">
            <a:spAutoFit/>
          </a:bodyPr>
          <a:lstStyle/>
          <a:p>
            <a:pPr algn="ctr"/>
            <a:r>
              <a:rPr lang="es-MX" b="1" dirty="0">
                <a:solidFill>
                  <a:schemeClr val="tx1">
                    <a:lumMod val="65000"/>
                    <a:lumOff val="35000"/>
                  </a:schemeClr>
                </a:solidFill>
                <a:latin typeface="Roboto Condensed" panose="02000000000000000000" pitchFamily="2" charset="0"/>
                <a:ea typeface="Roboto Condensed" panose="02000000000000000000" pitchFamily="2" charset="0"/>
              </a:rPr>
              <a:t>Ni bien, ni mal </a:t>
            </a:r>
          </a:p>
          <a:p>
            <a:pPr algn="ctr"/>
            <a:r>
              <a:rPr lang="es-MX" b="1" dirty="0">
                <a:solidFill>
                  <a:schemeClr val="tx1">
                    <a:lumMod val="65000"/>
                    <a:lumOff val="35000"/>
                  </a:schemeClr>
                </a:solidFill>
                <a:latin typeface="Roboto Condensed" panose="02000000000000000000" pitchFamily="2" charset="0"/>
                <a:ea typeface="Roboto Condensed" panose="02000000000000000000" pitchFamily="2" charset="0"/>
              </a:rPr>
              <a:t>evaluado</a:t>
            </a:r>
            <a:endParaRPr lang="es-CO" b="1" dirty="0">
              <a:solidFill>
                <a:schemeClr val="tx1">
                  <a:lumMod val="65000"/>
                  <a:lumOff val="35000"/>
                </a:schemeClr>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86777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55" y="3295782"/>
            <a:ext cx="14017164" cy="3695435"/>
          </a:xfrm>
          <a:prstGeom prst="rect">
            <a:avLst/>
          </a:prstGeom>
        </p:spPr>
      </p:pic>
      <p:sp>
        <p:nvSpPr>
          <p:cNvPr id="3" name="TextBox 3"/>
          <p:cNvSpPr txBox="1"/>
          <p:nvPr/>
        </p:nvSpPr>
        <p:spPr>
          <a:xfrm>
            <a:off x="726978" y="3681560"/>
            <a:ext cx="13304041" cy="2923877"/>
          </a:xfrm>
          <a:prstGeom prst="rect">
            <a:avLst/>
          </a:prstGeom>
        </p:spPr>
        <p:txBody>
          <a:bodyPr wrap="square" lIns="0" tIns="0" rIns="0" bIns="0" rtlCol="0" anchor="t">
            <a:spAutoFit/>
          </a:bodyPr>
          <a:lstStyle/>
          <a:p>
            <a:pPr>
              <a:lnSpc>
                <a:spcPts val="11438"/>
              </a:lnSpc>
            </a:pPr>
            <a:r>
              <a:rPr lang="en-US" sz="10998" dirty="0" err="1">
                <a:solidFill>
                  <a:srgbClr val="0A0A0A"/>
                </a:solidFill>
                <a:latin typeface="Roboto Condensed Bold"/>
              </a:rPr>
              <a:t>Módulo</a:t>
            </a:r>
            <a:r>
              <a:rPr lang="en-US" sz="10998" dirty="0">
                <a:solidFill>
                  <a:srgbClr val="0A0A0A"/>
                </a:solidFill>
                <a:latin typeface="Roboto Condensed Bold"/>
              </a:rPr>
              <a:t> 5</a:t>
            </a:r>
          </a:p>
          <a:p>
            <a:pPr>
              <a:lnSpc>
                <a:spcPts val="11438"/>
              </a:lnSpc>
            </a:pPr>
            <a:r>
              <a:rPr lang="en-US" sz="6600" dirty="0" err="1">
                <a:solidFill>
                  <a:srgbClr val="0A0A0A"/>
                </a:solidFill>
                <a:latin typeface="Roboto Condensed Bold"/>
              </a:rPr>
              <a:t>Aquellos</a:t>
            </a:r>
            <a:r>
              <a:rPr lang="en-US" sz="6600" dirty="0">
                <a:solidFill>
                  <a:srgbClr val="0A0A0A"/>
                </a:solidFill>
                <a:latin typeface="Roboto Condensed Bold"/>
              </a:rPr>
              <a:t> que no </a:t>
            </a:r>
            <a:r>
              <a:rPr lang="en-US" sz="6600" dirty="0" err="1">
                <a:solidFill>
                  <a:srgbClr val="0A0A0A"/>
                </a:solidFill>
                <a:latin typeface="Roboto Condensed Bold"/>
              </a:rPr>
              <a:t>han</a:t>
            </a:r>
            <a:r>
              <a:rPr lang="en-US" sz="6600" dirty="0">
                <a:solidFill>
                  <a:srgbClr val="0A0A0A"/>
                </a:solidFill>
                <a:latin typeface="Roboto Condensed Bold"/>
              </a:rPr>
              <a:t> </a:t>
            </a:r>
            <a:r>
              <a:rPr lang="en-US" sz="6600" dirty="0" err="1">
                <a:solidFill>
                  <a:srgbClr val="0A0A0A"/>
                </a:solidFill>
                <a:latin typeface="Roboto Condensed Bold"/>
              </a:rPr>
              <a:t>visitado</a:t>
            </a:r>
            <a:r>
              <a:rPr lang="en-US" sz="6600" dirty="0">
                <a:solidFill>
                  <a:srgbClr val="0A0A0A"/>
                </a:solidFill>
                <a:latin typeface="Roboto Condensed Bold"/>
              </a:rPr>
              <a:t> </a:t>
            </a:r>
            <a:r>
              <a:rPr lang="en-US" sz="6600" dirty="0" err="1">
                <a:solidFill>
                  <a:srgbClr val="0A0A0A"/>
                </a:solidFill>
                <a:latin typeface="Roboto Condensed Bold"/>
              </a:rPr>
              <a:t>los</a:t>
            </a:r>
            <a:r>
              <a:rPr lang="en-US" sz="6600" dirty="0">
                <a:solidFill>
                  <a:srgbClr val="0A0A0A"/>
                </a:solidFill>
                <a:latin typeface="Roboto Condensed Bold"/>
              </a:rPr>
              <a:t> PNN</a:t>
            </a:r>
          </a:p>
        </p:txBody>
      </p:sp>
      <p:sp>
        <p:nvSpPr>
          <p:cNvPr id="4" name="AutoShape 4"/>
          <p:cNvSpPr/>
          <p:nvPr/>
        </p:nvSpPr>
        <p:spPr>
          <a:xfrm>
            <a:off x="16804036" y="0"/>
            <a:ext cx="1483965" cy="10515600"/>
          </a:xfrm>
          <a:prstGeom prst="rect">
            <a:avLst/>
          </a:prstGeom>
          <a:solidFill>
            <a:srgbClr val="9DD91A"/>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extLst>
      <p:ext uri="{BB962C8B-B14F-4D97-AF65-F5344CB8AC3E}">
        <p14:creationId xmlns:p14="http://schemas.microsoft.com/office/powerpoint/2010/main" val="1824301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0" name="CuadroTexto 9"/>
          <p:cNvSpPr txBox="1"/>
          <p:nvPr/>
        </p:nvSpPr>
        <p:spPr>
          <a:xfrm>
            <a:off x="152400" y="8877300"/>
            <a:ext cx="1266693" cy="369332"/>
          </a:xfrm>
          <a:prstGeom prst="rect">
            <a:avLst/>
          </a:prstGeom>
          <a:noFill/>
        </p:spPr>
        <p:txBody>
          <a:bodyPr wrap="none" rtlCol="0">
            <a:spAutoFit/>
          </a:bodyPr>
          <a:lstStyle/>
          <a:p>
            <a:r>
              <a:rPr lang="es-CO" dirty="0"/>
              <a:t>Base: 1.364</a:t>
            </a:r>
          </a:p>
        </p:txBody>
      </p:sp>
      <p:sp>
        <p:nvSpPr>
          <p:cNvPr id="11" name="CuadroTexto 10"/>
          <p:cNvSpPr txBox="1"/>
          <p:nvPr/>
        </p:nvSpPr>
        <p:spPr>
          <a:xfrm>
            <a:off x="7239000" y="8648700"/>
            <a:ext cx="685800" cy="327054"/>
          </a:xfrm>
          <a:prstGeom prst="rect">
            <a:avLst/>
          </a:prstGeom>
          <a:solidFill>
            <a:srgbClr val="FFFFFF"/>
          </a:solidFill>
        </p:spPr>
        <p:txBody>
          <a:bodyPr wrap="square" rtlCol="0">
            <a:spAutoFit/>
          </a:bodyPr>
          <a:lstStyle/>
          <a:p>
            <a:endParaRPr lang="es-CO" dirty="0"/>
          </a:p>
        </p:txBody>
      </p:sp>
      <p:pic>
        <p:nvPicPr>
          <p:cNvPr id="8" name="Imagen 7"/>
          <p:cNvPicPr>
            <a:picLocks noChangeAspect="1"/>
          </p:cNvPicPr>
          <p:nvPr/>
        </p:nvPicPr>
        <p:blipFill rotWithShape="1">
          <a:blip r:embed="rId4"/>
          <a:srcRect l="912" t="1020" r="1048" b="2042"/>
          <a:stretch/>
        </p:blipFill>
        <p:spPr>
          <a:xfrm>
            <a:off x="5334000" y="1257301"/>
            <a:ext cx="7162800" cy="7239000"/>
          </a:xfrm>
          <a:prstGeom prst="rect">
            <a:avLst/>
          </a:prstGeom>
        </p:spPr>
      </p:pic>
    </p:spTree>
    <p:extLst>
      <p:ext uri="{BB962C8B-B14F-4D97-AF65-F5344CB8AC3E}">
        <p14:creationId xmlns:p14="http://schemas.microsoft.com/office/powerpoint/2010/main" val="275172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410082"/>
            <a:ext cx="14017164" cy="3695435"/>
          </a:xfrm>
          <a:prstGeom prst="rect">
            <a:avLst/>
          </a:prstGeom>
        </p:spPr>
      </p:pic>
      <p:sp>
        <p:nvSpPr>
          <p:cNvPr id="3" name="TextBox 3"/>
          <p:cNvSpPr txBox="1"/>
          <p:nvPr/>
        </p:nvSpPr>
        <p:spPr>
          <a:xfrm>
            <a:off x="533400" y="3795860"/>
            <a:ext cx="13563600" cy="2923877"/>
          </a:xfrm>
          <a:prstGeom prst="rect">
            <a:avLst/>
          </a:prstGeom>
        </p:spPr>
        <p:txBody>
          <a:bodyPr wrap="square" lIns="0" tIns="0" rIns="0" bIns="0" rtlCol="0" anchor="t">
            <a:spAutoFit/>
          </a:bodyPr>
          <a:lstStyle/>
          <a:p>
            <a:pPr>
              <a:lnSpc>
                <a:spcPts val="11438"/>
              </a:lnSpc>
            </a:pPr>
            <a:r>
              <a:rPr lang="en-US" sz="9600" dirty="0" err="1">
                <a:solidFill>
                  <a:srgbClr val="0A0A0A"/>
                </a:solidFill>
                <a:latin typeface="Roboto Condensed Bold"/>
              </a:rPr>
              <a:t>Módulo</a:t>
            </a:r>
            <a:r>
              <a:rPr lang="en-US" sz="9600" dirty="0">
                <a:solidFill>
                  <a:srgbClr val="0A0A0A"/>
                </a:solidFill>
                <a:latin typeface="Roboto Condensed Bold"/>
              </a:rPr>
              <a:t> 6</a:t>
            </a:r>
          </a:p>
          <a:p>
            <a:pPr>
              <a:lnSpc>
                <a:spcPts val="11438"/>
              </a:lnSpc>
            </a:pPr>
            <a:r>
              <a:rPr lang="en-US" sz="6600" dirty="0" err="1">
                <a:solidFill>
                  <a:srgbClr val="0A0A0A"/>
                </a:solidFill>
                <a:latin typeface="Roboto Condensed Bold"/>
              </a:rPr>
              <a:t>Conocimiento</a:t>
            </a:r>
            <a:r>
              <a:rPr lang="en-US" sz="6600" dirty="0">
                <a:solidFill>
                  <a:srgbClr val="0A0A0A"/>
                </a:solidFill>
                <a:latin typeface="Roboto Condensed Bold"/>
              </a:rPr>
              <a:t> de la </a:t>
            </a:r>
            <a:r>
              <a:rPr lang="en-US" sz="6600" dirty="0" err="1">
                <a:solidFill>
                  <a:srgbClr val="0A0A0A"/>
                </a:solidFill>
                <a:latin typeface="Roboto Condensed Bold"/>
              </a:rPr>
              <a:t>institucionalidad</a:t>
            </a:r>
            <a:endParaRPr lang="en-US" sz="6600" dirty="0">
              <a:solidFill>
                <a:srgbClr val="0A0A0A"/>
              </a:solidFill>
              <a:latin typeface="Roboto Condensed Bold"/>
            </a:endParaRPr>
          </a:p>
        </p:txBody>
      </p:sp>
      <p:sp>
        <p:nvSpPr>
          <p:cNvPr id="4" name="AutoShape 4"/>
          <p:cNvSpPr/>
          <p:nvPr/>
        </p:nvSpPr>
        <p:spPr>
          <a:xfrm>
            <a:off x="16804036" y="0"/>
            <a:ext cx="1483965" cy="10515600"/>
          </a:xfrm>
          <a:prstGeom prst="rect">
            <a:avLst/>
          </a:prstGeom>
          <a:solidFill>
            <a:srgbClr val="9DD91A"/>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extLst>
      <p:ext uri="{BB962C8B-B14F-4D97-AF65-F5344CB8AC3E}">
        <p14:creationId xmlns:p14="http://schemas.microsoft.com/office/powerpoint/2010/main" val="6374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5" name="CuadroTexto 14"/>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31" name="Rectángulo 30"/>
          <p:cNvSpPr/>
          <p:nvPr/>
        </p:nvSpPr>
        <p:spPr>
          <a:xfrm>
            <a:off x="1035473" y="2317687"/>
            <a:ext cx="6391215" cy="830997"/>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schemeClr val="tx1">
                    <a:lumMod val="95000"/>
                    <a:lumOff val="5000"/>
                  </a:schemeClr>
                </a:solidFill>
                <a:latin typeface="Roboto Condensed" panose="02000000000000000000" pitchFamily="2" charset="0"/>
                <a:ea typeface="Roboto Condensed" panose="02000000000000000000" pitchFamily="2" charset="0"/>
              </a:rPr>
              <a:t>¿Usted conoce a la entidad institucional  Parques Nacionales Naturales de Colombia?</a:t>
            </a:r>
          </a:p>
        </p:txBody>
      </p:sp>
      <p:grpSp>
        <p:nvGrpSpPr>
          <p:cNvPr id="32" name="Grupo 31">
            <a:extLst>
              <a:ext uri="{FF2B5EF4-FFF2-40B4-BE49-F238E27FC236}">
                <a16:creationId xmlns:a16="http://schemas.microsoft.com/office/drawing/2014/main" id="{51B0A4B4-1498-400C-BEEC-4D9C1490C5A0}"/>
              </a:ext>
            </a:extLst>
          </p:cNvPr>
          <p:cNvGrpSpPr/>
          <p:nvPr/>
        </p:nvGrpSpPr>
        <p:grpSpPr>
          <a:xfrm>
            <a:off x="381000" y="3025934"/>
            <a:ext cx="8266410" cy="4698649"/>
            <a:chOff x="782512" y="1326329"/>
            <a:chExt cx="4223113" cy="2111826"/>
          </a:xfrm>
        </p:grpSpPr>
        <p:graphicFrame>
          <p:nvGraphicFramePr>
            <p:cNvPr id="41" name="Chart 9">
              <a:extLst>
                <a:ext uri="{FF2B5EF4-FFF2-40B4-BE49-F238E27FC236}">
                  <a16:creationId xmlns:a16="http://schemas.microsoft.com/office/drawing/2014/main" id="{9186E4C6-2A67-41C0-A596-55C15A4E90F0}"/>
                </a:ext>
              </a:extLst>
            </p:cNvPr>
            <p:cNvGraphicFramePr/>
            <p:nvPr>
              <p:extLst>
                <p:ext uri="{D42A27DB-BD31-4B8C-83A1-F6EECF244321}">
                  <p14:modId xmlns:p14="http://schemas.microsoft.com/office/powerpoint/2010/main" val="832596190"/>
                </p:ext>
              </p:extLst>
            </p:nvPr>
          </p:nvGraphicFramePr>
          <p:xfrm>
            <a:off x="1901648" y="1326329"/>
            <a:ext cx="2593419" cy="2111826"/>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upo 33">
              <a:extLst>
                <a:ext uri="{FF2B5EF4-FFF2-40B4-BE49-F238E27FC236}">
                  <a16:creationId xmlns:a16="http://schemas.microsoft.com/office/drawing/2014/main" id="{88168627-CBC1-4EC1-921A-2C8C8856586F}"/>
                </a:ext>
              </a:extLst>
            </p:cNvPr>
            <p:cNvGrpSpPr/>
            <p:nvPr/>
          </p:nvGrpSpPr>
          <p:grpSpPr>
            <a:xfrm>
              <a:off x="3984507" y="2089633"/>
              <a:ext cx="1021118" cy="811637"/>
              <a:chOff x="5474113" y="4096041"/>
              <a:chExt cx="1268669" cy="811637"/>
            </a:xfrm>
          </p:grpSpPr>
          <p:sp>
            <p:nvSpPr>
              <p:cNvPr id="38" name="CuadroTexto 37">
                <a:extLst>
                  <a:ext uri="{FF2B5EF4-FFF2-40B4-BE49-F238E27FC236}">
                    <a16:creationId xmlns:a16="http://schemas.microsoft.com/office/drawing/2014/main" id="{017BA95E-2C6F-41F5-AC80-25C78A9B65EE}"/>
                  </a:ext>
                </a:extLst>
              </p:cNvPr>
              <p:cNvSpPr txBox="1"/>
              <p:nvPr/>
            </p:nvSpPr>
            <p:spPr>
              <a:xfrm>
                <a:off x="5650752" y="4096041"/>
                <a:ext cx="704870" cy="311417"/>
              </a:xfrm>
              <a:prstGeom prst="rect">
                <a:avLst/>
              </a:prstGeom>
              <a:noFill/>
            </p:spPr>
            <p:txBody>
              <a:bodyPr wrap="square">
                <a:spAutoFit/>
              </a:bodyPr>
              <a:lstStyle/>
              <a:p>
                <a:r>
                  <a:rPr lang="es-CO" sz="2400" b="1" dirty="0">
                    <a:latin typeface="Century Gothic" panose="020B0502020202020204" pitchFamily="34" charset="0"/>
                  </a:rPr>
                  <a:t>SI</a:t>
                </a:r>
              </a:p>
            </p:txBody>
          </p:sp>
          <p:sp>
            <p:nvSpPr>
              <p:cNvPr id="39" name="CuadroTexto 38">
                <a:extLst>
                  <a:ext uri="{FF2B5EF4-FFF2-40B4-BE49-F238E27FC236}">
                    <a16:creationId xmlns:a16="http://schemas.microsoft.com/office/drawing/2014/main" id="{38D94C46-86A4-4808-83C8-41C082B56C55}"/>
                  </a:ext>
                </a:extLst>
              </p:cNvPr>
              <p:cNvSpPr txBox="1"/>
              <p:nvPr/>
            </p:nvSpPr>
            <p:spPr>
              <a:xfrm>
                <a:off x="5474113" y="4388650"/>
                <a:ext cx="1268669" cy="519028"/>
              </a:xfrm>
              <a:prstGeom prst="rect">
                <a:avLst/>
              </a:prstGeom>
              <a:noFill/>
            </p:spPr>
            <p:txBody>
              <a:bodyPr wrap="square">
                <a:spAutoFit/>
              </a:bodyPr>
              <a:lstStyle/>
              <a:p>
                <a:r>
                  <a:rPr lang="es-CO" sz="4400" b="1" dirty="0">
                    <a:solidFill>
                      <a:srgbClr val="F8DB31"/>
                    </a:solidFill>
                    <a:latin typeface="Century Gothic" panose="020B0502020202020204" pitchFamily="34" charset="0"/>
                  </a:rPr>
                  <a:t>17%</a:t>
                </a:r>
              </a:p>
            </p:txBody>
          </p:sp>
        </p:grpSp>
        <p:grpSp>
          <p:nvGrpSpPr>
            <p:cNvPr id="35" name="Grupo 34">
              <a:extLst>
                <a:ext uri="{FF2B5EF4-FFF2-40B4-BE49-F238E27FC236}">
                  <a16:creationId xmlns:a16="http://schemas.microsoft.com/office/drawing/2014/main" id="{68B10459-B440-48EE-BC57-321067686EE9}"/>
                </a:ext>
              </a:extLst>
            </p:cNvPr>
            <p:cNvGrpSpPr/>
            <p:nvPr/>
          </p:nvGrpSpPr>
          <p:grpSpPr>
            <a:xfrm>
              <a:off x="782512" y="2638701"/>
              <a:ext cx="1324684" cy="751966"/>
              <a:chOff x="-2807487" y="4633552"/>
              <a:chExt cx="1645829" cy="751966"/>
            </a:xfrm>
          </p:grpSpPr>
          <p:sp>
            <p:nvSpPr>
              <p:cNvPr id="36" name="CuadroTexto 35">
                <a:extLst>
                  <a:ext uri="{FF2B5EF4-FFF2-40B4-BE49-F238E27FC236}">
                    <a16:creationId xmlns:a16="http://schemas.microsoft.com/office/drawing/2014/main" id="{DDF354DA-8B75-45F7-8C0E-FD40D4DF2F02}"/>
                  </a:ext>
                </a:extLst>
              </p:cNvPr>
              <p:cNvSpPr txBox="1"/>
              <p:nvPr/>
            </p:nvSpPr>
            <p:spPr>
              <a:xfrm>
                <a:off x="-2807487" y="4633552"/>
                <a:ext cx="955099" cy="312383"/>
              </a:xfrm>
              <a:prstGeom prst="rect">
                <a:avLst/>
              </a:prstGeom>
              <a:noFill/>
            </p:spPr>
            <p:txBody>
              <a:bodyPr wrap="square">
                <a:spAutoFit/>
              </a:bodyPr>
              <a:lstStyle/>
              <a:p>
                <a:r>
                  <a:rPr lang="es-CO" sz="2400" b="1" dirty="0">
                    <a:latin typeface="Century Gothic" panose="020B0502020202020204" pitchFamily="34" charset="0"/>
                  </a:rPr>
                  <a:t>NO</a:t>
                </a:r>
              </a:p>
            </p:txBody>
          </p:sp>
          <p:sp>
            <p:nvSpPr>
              <p:cNvPr id="37" name="CuadroTexto 36">
                <a:extLst>
                  <a:ext uri="{FF2B5EF4-FFF2-40B4-BE49-F238E27FC236}">
                    <a16:creationId xmlns:a16="http://schemas.microsoft.com/office/drawing/2014/main" id="{401CD6CA-9C94-49C7-AA7F-F9B03ABC1D8D}"/>
                  </a:ext>
                </a:extLst>
              </p:cNvPr>
              <p:cNvSpPr txBox="1"/>
              <p:nvPr/>
            </p:nvSpPr>
            <p:spPr>
              <a:xfrm>
                <a:off x="-2430327" y="4866490"/>
                <a:ext cx="1268669" cy="519028"/>
              </a:xfrm>
              <a:prstGeom prst="rect">
                <a:avLst/>
              </a:prstGeom>
              <a:noFill/>
            </p:spPr>
            <p:txBody>
              <a:bodyPr wrap="square">
                <a:spAutoFit/>
              </a:bodyPr>
              <a:lstStyle/>
              <a:p>
                <a:r>
                  <a:rPr lang="es-CO" sz="4400" b="1" dirty="0">
                    <a:solidFill>
                      <a:srgbClr val="5BC6D0"/>
                    </a:solidFill>
                    <a:latin typeface="Century Gothic" panose="020B0502020202020204" pitchFamily="34" charset="0"/>
                  </a:rPr>
                  <a:t>83%</a:t>
                </a:r>
              </a:p>
            </p:txBody>
          </p:sp>
        </p:grpSp>
      </p:grpSp>
      <p:sp>
        <p:nvSpPr>
          <p:cNvPr id="33" name="Rectángulo 32"/>
          <p:cNvSpPr/>
          <p:nvPr/>
        </p:nvSpPr>
        <p:spPr>
          <a:xfrm>
            <a:off x="9042422" y="1145601"/>
            <a:ext cx="7747354" cy="683264"/>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b="1" dirty="0">
                <a:solidFill>
                  <a:schemeClr val="tx1">
                    <a:lumMod val="95000"/>
                    <a:lumOff val="5000"/>
                  </a:schemeClr>
                </a:solidFill>
                <a:latin typeface="Roboto Condensed" panose="02000000000000000000" pitchFamily="2" charset="0"/>
                <a:ea typeface="Roboto Condensed" panose="02000000000000000000" pitchFamily="2" charset="0"/>
              </a:rPr>
              <a:t>En una escala de 1 a 5 donde 1 es NADA  y 5 MUCHO, ¿Qué tanto conocimiento tiene de los siguientes aspectos?</a:t>
            </a:r>
          </a:p>
        </p:txBody>
      </p:sp>
      <p:sp>
        <p:nvSpPr>
          <p:cNvPr id="10" name="Abrir llave 9"/>
          <p:cNvSpPr/>
          <p:nvPr/>
        </p:nvSpPr>
        <p:spPr>
          <a:xfrm>
            <a:off x="8058498" y="4006480"/>
            <a:ext cx="1004972" cy="33430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aphicFrame>
        <p:nvGraphicFramePr>
          <p:cNvPr id="24" name="Gráfico 23"/>
          <p:cNvGraphicFramePr>
            <a:graphicFrameLocks/>
          </p:cNvGraphicFramePr>
          <p:nvPr>
            <p:extLst>
              <p:ext uri="{D42A27DB-BD31-4B8C-83A1-F6EECF244321}">
                <p14:modId xmlns:p14="http://schemas.microsoft.com/office/powerpoint/2010/main" val="163850689"/>
              </p:ext>
            </p:extLst>
          </p:nvPr>
        </p:nvGraphicFramePr>
        <p:xfrm>
          <a:off x="9312427" y="2272829"/>
          <a:ext cx="7477349" cy="27054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p:cNvGraphicFramePr>
            <a:graphicFrameLocks/>
          </p:cNvGraphicFramePr>
          <p:nvPr>
            <p:extLst>
              <p:ext uri="{D42A27DB-BD31-4B8C-83A1-F6EECF244321}">
                <p14:modId xmlns:p14="http://schemas.microsoft.com/office/powerpoint/2010/main" val="300436869"/>
              </p:ext>
            </p:extLst>
          </p:nvPr>
        </p:nvGraphicFramePr>
        <p:xfrm>
          <a:off x="9473934" y="5421741"/>
          <a:ext cx="7315841" cy="26173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0080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5" name="CuadroTexto 14"/>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6" name="CuadroTexto 15"/>
          <p:cNvSpPr txBox="1"/>
          <p:nvPr/>
        </p:nvSpPr>
        <p:spPr>
          <a:xfrm>
            <a:off x="12955306" y="8713205"/>
            <a:ext cx="3472169" cy="646331"/>
          </a:xfrm>
          <a:prstGeom prst="rect">
            <a:avLst/>
          </a:prstGeom>
          <a:noFill/>
        </p:spPr>
        <p:txBody>
          <a:bodyPr wrap="none" rtlCol="0">
            <a:spAutoFit/>
          </a:bodyPr>
          <a:lstStyle/>
          <a:p>
            <a:r>
              <a:rPr lang="es-CO" dirty="0"/>
              <a:t>Base: 303</a:t>
            </a:r>
          </a:p>
          <a:p>
            <a:r>
              <a:rPr lang="es-CO" dirty="0"/>
              <a:t>*Solo para quienes respondieron si</a:t>
            </a:r>
          </a:p>
        </p:txBody>
      </p:sp>
      <p:pic>
        <p:nvPicPr>
          <p:cNvPr id="17" name="Imagen 16">
            <a:extLst>
              <a:ext uri="{FF2B5EF4-FFF2-40B4-BE49-F238E27FC236}">
                <a16:creationId xmlns:a16="http://schemas.microsoft.com/office/drawing/2014/main" id="{B5703BC8-1A73-43DC-8744-C41433ECF19D}"/>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16363" r="17578"/>
          <a:stretch/>
        </p:blipFill>
        <p:spPr>
          <a:xfrm>
            <a:off x="10190882" y="346572"/>
            <a:ext cx="1171897" cy="962501"/>
          </a:xfrm>
          <a:prstGeom prst="rect">
            <a:avLst/>
          </a:prstGeom>
        </p:spPr>
      </p:pic>
      <p:pic>
        <p:nvPicPr>
          <p:cNvPr id="18" name="Imagen 17">
            <a:extLst>
              <a:ext uri="{FF2B5EF4-FFF2-40B4-BE49-F238E27FC236}">
                <a16:creationId xmlns:a16="http://schemas.microsoft.com/office/drawing/2014/main" id="{9F3C08C1-B488-4ADB-967E-24959BBE7744}"/>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8455"/>
          <a:stretch/>
        </p:blipFill>
        <p:spPr>
          <a:xfrm>
            <a:off x="10332857" y="1500674"/>
            <a:ext cx="1119748" cy="1025072"/>
          </a:xfrm>
          <a:prstGeom prst="rect">
            <a:avLst/>
          </a:prstGeom>
        </p:spPr>
      </p:pic>
      <p:pic>
        <p:nvPicPr>
          <p:cNvPr id="19" name="Imagen 18">
            <a:extLst>
              <a:ext uri="{FF2B5EF4-FFF2-40B4-BE49-F238E27FC236}">
                <a16:creationId xmlns:a16="http://schemas.microsoft.com/office/drawing/2014/main" id="{C3DC1C65-25FC-405D-A3B7-8ABB5CEC72E6}"/>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35130" y="2658612"/>
            <a:ext cx="789707" cy="890759"/>
          </a:xfrm>
          <a:prstGeom prst="rect">
            <a:avLst/>
          </a:prstGeom>
        </p:spPr>
      </p:pic>
      <p:pic>
        <p:nvPicPr>
          <p:cNvPr id="20" name="Imagen 19">
            <a:extLst>
              <a:ext uri="{FF2B5EF4-FFF2-40B4-BE49-F238E27FC236}">
                <a16:creationId xmlns:a16="http://schemas.microsoft.com/office/drawing/2014/main" id="{797A1DEE-91CB-420A-A6CA-7C7053DC17CB}"/>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0485685" y="3754860"/>
            <a:ext cx="1050564" cy="1050564"/>
          </a:xfrm>
          <a:prstGeom prst="rect">
            <a:avLst/>
          </a:prstGeom>
        </p:spPr>
      </p:pic>
      <p:pic>
        <p:nvPicPr>
          <p:cNvPr id="21" name="Imagen 20">
            <a:extLst>
              <a:ext uri="{FF2B5EF4-FFF2-40B4-BE49-F238E27FC236}">
                <a16:creationId xmlns:a16="http://schemas.microsoft.com/office/drawing/2014/main" id="{CE80814B-6187-4FA4-AEC3-563DDBC590B4}"/>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17437" y="5020732"/>
            <a:ext cx="958039" cy="958039"/>
          </a:xfrm>
          <a:prstGeom prst="rect">
            <a:avLst/>
          </a:prstGeom>
        </p:spPr>
      </p:pic>
      <p:pic>
        <p:nvPicPr>
          <p:cNvPr id="22" name="Imagen 21">
            <a:extLst>
              <a:ext uri="{FF2B5EF4-FFF2-40B4-BE49-F238E27FC236}">
                <a16:creationId xmlns:a16="http://schemas.microsoft.com/office/drawing/2014/main" id="{8BAD54BC-3BEB-4501-93D9-9C19631DDD42}"/>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10523060" y="6069577"/>
            <a:ext cx="1330460" cy="1330460"/>
          </a:xfrm>
          <a:prstGeom prst="rect">
            <a:avLst/>
          </a:prstGeom>
        </p:spPr>
      </p:pic>
      <p:sp>
        <p:nvSpPr>
          <p:cNvPr id="50" name="TextBox 55">
            <a:extLst>
              <a:ext uri="{FF2B5EF4-FFF2-40B4-BE49-F238E27FC236}">
                <a16:creationId xmlns:a16="http://schemas.microsoft.com/office/drawing/2014/main" id="{8AA7241B-D3FA-4C81-B564-0F3B6B009EA8}"/>
              </a:ext>
            </a:extLst>
          </p:cNvPr>
          <p:cNvSpPr txBox="1"/>
          <p:nvPr/>
        </p:nvSpPr>
        <p:spPr>
          <a:xfrm>
            <a:off x="16096216" y="2923113"/>
            <a:ext cx="926839" cy="543886"/>
          </a:xfrm>
          <a:prstGeom prst="rect">
            <a:avLst/>
          </a:prstGeom>
        </p:spPr>
        <p:txBody>
          <a:bodyPr lIns="50800" tIns="50800" rIns="50800" bIns="50800" rtlCol="0" anchor="ctr"/>
          <a:lstStyle/>
          <a:p>
            <a:pPr algn="ctr">
              <a:lnSpc>
                <a:spcPts val="1920"/>
              </a:lnSpc>
            </a:pPr>
            <a:endParaRPr/>
          </a:p>
        </p:txBody>
      </p:sp>
      <p:sp>
        <p:nvSpPr>
          <p:cNvPr id="63" name="CuadroTexto 62"/>
          <p:cNvSpPr txBox="1"/>
          <p:nvPr/>
        </p:nvSpPr>
        <p:spPr>
          <a:xfrm>
            <a:off x="11458932" y="568180"/>
            <a:ext cx="1726565" cy="646331"/>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Ministerio de Ambiente </a:t>
            </a:r>
            <a:endParaRPr lang="es-CO" dirty="0">
              <a:latin typeface="Roboto Condensed" panose="02000000000000000000" pitchFamily="2" charset="0"/>
              <a:ea typeface="Roboto Condensed" panose="02000000000000000000" pitchFamily="2" charset="0"/>
            </a:endParaRPr>
          </a:p>
        </p:txBody>
      </p:sp>
      <p:sp>
        <p:nvSpPr>
          <p:cNvPr id="64" name="CuadroTexto 63"/>
          <p:cNvSpPr txBox="1"/>
          <p:nvPr/>
        </p:nvSpPr>
        <p:spPr>
          <a:xfrm>
            <a:off x="11538185" y="1661899"/>
            <a:ext cx="1568058" cy="646331"/>
          </a:xfrm>
          <a:prstGeom prst="rect">
            <a:avLst/>
          </a:prstGeom>
          <a:noFill/>
        </p:spPr>
        <p:txBody>
          <a:bodyPr wrap="none" rtlCol="0">
            <a:spAutoFit/>
          </a:bodyPr>
          <a:lstStyle/>
          <a:p>
            <a:r>
              <a:rPr lang="es-ES" dirty="0">
                <a:latin typeface="Roboto Condensed" panose="02000000000000000000" pitchFamily="2" charset="0"/>
                <a:ea typeface="Roboto Condensed" panose="02000000000000000000" pitchFamily="2" charset="0"/>
              </a:rPr>
              <a:t>Corporaciones </a:t>
            </a:r>
          </a:p>
          <a:p>
            <a:pPr algn="ctr"/>
            <a:r>
              <a:rPr lang="es-ES" dirty="0">
                <a:latin typeface="Roboto Condensed" panose="02000000000000000000" pitchFamily="2" charset="0"/>
                <a:ea typeface="Roboto Condensed" panose="02000000000000000000" pitchFamily="2" charset="0"/>
              </a:rPr>
              <a:t>  Autónomas </a:t>
            </a:r>
            <a:endParaRPr lang="es-CO" dirty="0">
              <a:latin typeface="Roboto Condensed" panose="02000000000000000000" pitchFamily="2" charset="0"/>
              <a:ea typeface="Roboto Condensed" panose="02000000000000000000" pitchFamily="2" charset="0"/>
            </a:endParaRPr>
          </a:p>
        </p:txBody>
      </p:sp>
      <p:sp>
        <p:nvSpPr>
          <p:cNvPr id="65" name="CuadroTexto 64"/>
          <p:cNvSpPr txBox="1"/>
          <p:nvPr/>
        </p:nvSpPr>
        <p:spPr>
          <a:xfrm>
            <a:off x="11581656" y="2763167"/>
            <a:ext cx="2130711" cy="646331"/>
          </a:xfrm>
          <a:prstGeom prst="rect">
            <a:avLst/>
          </a:prstGeom>
          <a:noFill/>
        </p:spPr>
        <p:txBody>
          <a:bodyPr wrap="none" rtlCol="0">
            <a:spAutoFit/>
          </a:bodyPr>
          <a:lstStyle/>
          <a:p>
            <a:r>
              <a:rPr lang="es-ES" dirty="0">
                <a:latin typeface="Roboto Condensed" panose="02000000000000000000" pitchFamily="2" charset="0"/>
                <a:ea typeface="Roboto Condensed" panose="02000000000000000000" pitchFamily="2" charset="0"/>
              </a:rPr>
              <a:t>Sistema Nacional de </a:t>
            </a:r>
          </a:p>
          <a:p>
            <a:r>
              <a:rPr lang="es-ES" dirty="0">
                <a:latin typeface="Roboto Condensed" panose="02000000000000000000" pitchFamily="2" charset="0"/>
                <a:ea typeface="Roboto Condensed" panose="02000000000000000000" pitchFamily="2" charset="0"/>
              </a:rPr>
              <a:t> Áreas Protegidas</a:t>
            </a:r>
            <a:endParaRPr lang="es-CO" dirty="0">
              <a:latin typeface="Roboto Condensed" panose="02000000000000000000" pitchFamily="2" charset="0"/>
              <a:ea typeface="Roboto Condensed" panose="02000000000000000000" pitchFamily="2" charset="0"/>
            </a:endParaRPr>
          </a:p>
        </p:txBody>
      </p:sp>
      <p:sp>
        <p:nvSpPr>
          <p:cNvPr id="66" name="CuadroTexto 65"/>
          <p:cNvSpPr txBox="1"/>
          <p:nvPr/>
        </p:nvSpPr>
        <p:spPr>
          <a:xfrm>
            <a:off x="11697780" y="4057137"/>
            <a:ext cx="1934950" cy="646331"/>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Presidencia de la República</a:t>
            </a:r>
            <a:endParaRPr lang="es-CO" dirty="0">
              <a:latin typeface="Roboto Condensed" panose="02000000000000000000" pitchFamily="2" charset="0"/>
              <a:ea typeface="Roboto Condensed" panose="02000000000000000000" pitchFamily="2" charset="0"/>
            </a:endParaRPr>
          </a:p>
        </p:txBody>
      </p:sp>
      <p:sp>
        <p:nvSpPr>
          <p:cNvPr id="67" name="CuadroTexto 66"/>
          <p:cNvSpPr txBox="1"/>
          <p:nvPr/>
        </p:nvSpPr>
        <p:spPr>
          <a:xfrm>
            <a:off x="11672629" y="5193312"/>
            <a:ext cx="1779721" cy="646331"/>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Alcaldía Municipal </a:t>
            </a:r>
            <a:endParaRPr lang="es-CO" dirty="0">
              <a:latin typeface="Roboto Condensed" panose="02000000000000000000" pitchFamily="2" charset="0"/>
              <a:ea typeface="Roboto Condensed" panose="02000000000000000000" pitchFamily="2" charset="0"/>
            </a:endParaRPr>
          </a:p>
        </p:txBody>
      </p:sp>
      <p:sp>
        <p:nvSpPr>
          <p:cNvPr id="68" name="CuadroTexto 67"/>
          <p:cNvSpPr txBox="1"/>
          <p:nvPr/>
        </p:nvSpPr>
        <p:spPr>
          <a:xfrm>
            <a:off x="11748164" y="6433162"/>
            <a:ext cx="2074910" cy="923330"/>
          </a:xfrm>
          <a:prstGeom prst="rect">
            <a:avLst/>
          </a:prstGeom>
          <a:noFill/>
        </p:spPr>
        <p:txBody>
          <a:bodyPr wrap="square" rtlCol="0">
            <a:spAutoFit/>
          </a:bodyPr>
          <a:lstStyle/>
          <a:p>
            <a:pPr algn="ctr"/>
            <a:r>
              <a:rPr lang="es-ES" dirty="0">
                <a:latin typeface="Roboto Condensed" panose="02000000000000000000" pitchFamily="2" charset="0"/>
                <a:ea typeface="Roboto Condensed" panose="02000000000000000000" pitchFamily="2" charset="0"/>
              </a:rPr>
              <a:t>Departamento Nacional de Planeación</a:t>
            </a:r>
            <a:endParaRPr lang="es-CO" dirty="0">
              <a:latin typeface="Roboto Condensed" panose="02000000000000000000" pitchFamily="2" charset="0"/>
              <a:ea typeface="Roboto Condensed" panose="02000000000000000000" pitchFamily="2" charset="0"/>
            </a:endParaRPr>
          </a:p>
        </p:txBody>
      </p:sp>
      <p:sp>
        <p:nvSpPr>
          <p:cNvPr id="70" name="CuadroTexto 69">
            <a:extLst>
              <a:ext uri="{FF2B5EF4-FFF2-40B4-BE49-F238E27FC236}">
                <a16:creationId xmlns:a16="http://schemas.microsoft.com/office/drawing/2014/main" id="{9F801D40-6A67-49A3-9407-BBCF31821DCE}"/>
              </a:ext>
            </a:extLst>
          </p:cNvPr>
          <p:cNvSpPr txBox="1"/>
          <p:nvPr/>
        </p:nvSpPr>
        <p:spPr>
          <a:xfrm>
            <a:off x="14212944" y="624389"/>
            <a:ext cx="751406"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53%</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1" name="CuadroTexto 70">
            <a:extLst>
              <a:ext uri="{FF2B5EF4-FFF2-40B4-BE49-F238E27FC236}">
                <a16:creationId xmlns:a16="http://schemas.microsoft.com/office/drawing/2014/main" id="{9F801D40-6A67-49A3-9407-BBCF31821DCE}"/>
              </a:ext>
            </a:extLst>
          </p:cNvPr>
          <p:cNvSpPr txBox="1"/>
          <p:nvPr/>
        </p:nvSpPr>
        <p:spPr>
          <a:xfrm>
            <a:off x="14186167" y="1714500"/>
            <a:ext cx="804960"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15%</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2" name="CuadroTexto 71">
            <a:extLst>
              <a:ext uri="{FF2B5EF4-FFF2-40B4-BE49-F238E27FC236}">
                <a16:creationId xmlns:a16="http://schemas.microsoft.com/office/drawing/2014/main" id="{9F801D40-6A67-49A3-9407-BBCF31821DCE}"/>
              </a:ext>
            </a:extLst>
          </p:cNvPr>
          <p:cNvSpPr txBox="1"/>
          <p:nvPr/>
        </p:nvSpPr>
        <p:spPr>
          <a:xfrm>
            <a:off x="14160004" y="2914590"/>
            <a:ext cx="857287"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12%</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3" name="CuadroTexto 72">
            <a:extLst>
              <a:ext uri="{FF2B5EF4-FFF2-40B4-BE49-F238E27FC236}">
                <a16:creationId xmlns:a16="http://schemas.microsoft.com/office/drawing/2014/main" id="{9F801D40-6A67-49A3-9407-BBCF31821DCE}"/>
              </a:ext>
            </a:extLst>
          </p:cNvPr>
          <p:cNvSpPr txBox="1"/>
          <p:nvPr/>
        </p:nvSpPr>
        <p:spPr>
          <a:xfrm>
            <a:off x="14236472" y="6534752"/>
            <a:ext cx="704350"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1%</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4" name="CuadroTexto 73">
            <a:extLst>
              <a:ext uri="{FF2B5EF4-FFF2-40B4-BE49-F238E27FC236}">
                <a16:creationId xmlns:a16="http://schemas.microsoft.com/office/drawing/2014/main" id="{9F801D40-6A67-49A3-9407-BBCF31821DCE}"/>
              </a:ext>
            </a:extLst>
          </p:cNvPr>
          <p:cNvSpPr txBox="1"/>
          <p:nvPr/>
        </p:nvSpPr>
        <p:spPr>
          <a:xfrm>
            <a:off x="14312145" y="4104582"/>
            <a:ext cx="553004"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3%</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5" name="CuadroTexto 74">
            <a:extLst>
              <a:ext uri="{FF2B5EF4-FFF2-40B4-BE49-F238E27FC236}">
                <a16:creationId xmlns:a16="http://schemas.microsoft.com/office/drawing/2014/main" id="{9F801D40-6A67-49A3-9407-BBCF31821DCE}"/>
              </a:ext>
            </a:extLst>
          </p:cNvPr>
          <p:cNvSpPr txBox="1"/>
          <p:nvPr/>
        </p:nvSpPr>
        <p:spPr>
          <a:xfrm>
            <a:off x="14250336" y="5193312"/>
            <a:ext cx="676622" cy="398557"/>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3%</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76" name="CuadroTexto 75">
            <a:extLst>
              <a:ext uri="{FF2B5EF4-FFF2-40B4-BE49-F238E27FC236}">
                <a16:creationId xmlns:a16="http://schemas.microsoft.com/office/drawing/2014/main" id="{9F801D40-6A67-49A3-9407-BBCF31821DCE}"/>
              </a:ext>
            </a:extLst>
          </p:cNvPr>
          <p:cNvSpPr txBox="1"/>
          <p:nvPr/>
        </p:nvSpPr>
        <p:spPr>
          <a:xfrm>
            <a:off x="11730493" y="7697569"/>
            <a:ext cx="1519134" cy="646331"/>
          </a:xfrm>
          <a:prstGeom prst="rect">
            <a:avLst/>
          </a:prstGeom>
          <a:noFill/>
        </p:spPr>
        <p:txBody>
          <a:bodyPr wrap="square">
            <a:spAutoFit/>
          </a:bodyPr>
          <a:lstStyle/>
          <a:p>
            <a:pPr algn="ctr"/>
            <a:r>
              <a:rPr lang="es-MX" b="1" dirty="0">
                <a:solidFill>
                  <a:schemeClr val="bg1">
                    <a:lumMod val="65000"/>
                  </a:schemeClr>
                </a:solidFill>
                <a:latin typeface="Century Gothic" panose="020B0502020202020204" pitchFamily="34" charset="0"/>
              </a:rPr>
              <a:t>No </a:t>
            </a:r>
            <a:r>
              <a:rPr lang="es-MX" b="1" dirty="0">
                <a:solidFill>
                  <a:schemeClr val="bg1">
                    <a:lumMod val="65000"/>
                  </a:schemeClr>
                </a:solidFill>
                <a:latin typeface="Roboto Condensed" panose="02000000000000000000" pitchFamily="2" charset="0"/>
                <a:ea typeface="Roboto Condensed" panose="02000000000000000000" pitchFamily="2" charset="0"/>
              </a:rPr>
              <a:t>sabe-</a:t>
            </a:r>
            <a:r>
              <a:rPr lang="es-MX" b="1" dirty="0">
                <a:solidFill>
                  <a:schemeClr val="bg1">
                    <a:lumMod val="65000"/>
                  </a:schemeClr>
                </a:solidFill>
                <a:latin typeface="Century Gothic" panose="020B0502020202020204" pitchFamily="34" charset="0"/>
              </a:rPr>
              <a:t> No responde</a:t>
            </a:r>
            <a:endParaRPr lang="es-CO" b="1" dirty="0">
              <a:solidFill>
                <a:schemeClr val="bg1">
                  <a:lumMod val="65000"/>
                </a:schemeClr>
              </a:solidFill>
              <a:latin typeface="Century Gothic" panose="020B0502020202020204" pitchFamily="34" charset="0"/>
            </a:endParaRPr>
          </a:p>
        </p:txBody>
      </p:sp>
      <p:sp>
        <p:nvSpPr>
          <p:cNvPr id="77" name="CuadroTexto 76">
            <a:extLst>
              <a:ext uri="{FF2B5EF4-FFF2-40B4-BE49-F238E27FC236}">
                <a16:creationId xmlns:a16="http://schemas.microsoft.com/office/drawing/2014/main" id="{9F801D40-6A67-49A3-9407-BBCF31821DCE}"/>
              </a:ext>
            </a:extLst>
          </p:cNvPr>
          <p:cNvSpPr txBox="1"/>
          <p:nvPr/>
        </p:nvSpPr>
        <p:spPr>
          <a:xfrm>
            <a:off x="14169547" y="7774733"/>
            <a:ext cx="838200" cy="400110"/>
          </a:xfrm>
          <a:prstGeom prst="rect">
            <a:avLst/>
          </a:prstGeom>
          <a:noFill/>
        </p:spPr>
        <p:txBody>
          <a:bodyPr wrap="square">
            <a:spAutoFit/>
          </a:bodyPr>
          <a:lstStyle/>
          <a:p>
            <a:r>
              <a:rPr lang="es-MX"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rPr>
              <a:t>13%</a:t>
            </a:r>
            <a:endParaRPr lang="es-CO" sz="2000" b="1" dirty="0">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endParaRPr>
          </a:p>
        </p:txBody>
      </p:sp>
      <p:sp>
        <p:nvSpPr>
          <p:cNvPr id="8" name="CuadroTexto 7"/>
          <p:cNvSpPr txBox="1"/>
          <p:nvPr/>
        </p:nvSpPr>
        <p:spPr>
          <a:xfrm>
            <a:off x="6495362" y="4569132"/>
            <a:ext cx="3202703" cy="1569660"/>
          </a:xfrm>
          <a:prstGeom prst="rect">
            <a:avLst/>
          </a:prstGeom>
          <a:noFill/>
        </p:spPr>
        <p:txBody>
          <a:bodyPr wrap="square" rtlCol="0">
            <a:spAutoFit/>
          </a:bodyPr>
          <a:lstStyle/>
          <a:p>
            <a:pPr algn="ctr"/>
            <a:r>
              <a:rPr lang="es-CO" sz="2400" b="1" dirty="0"/>
              <a:t>¿De qué entidad depende Parques Nacionales Naturales de Colombia?</a:t>
            </a:r>
            <a:endParaRPr lang="es-CO" sz="2400" dirty="0"/>
          </a:p>
        </p:txBody>
      </p:sp>
      <p:cxnSp>
        <p:nvCxnSpPr>
          <p:cNvPr id="54" name="Conector recto 53">
            <a:extLst>
              <a:ext uri="{FF2B5EF4-FFF2-40B4-BE49-F238E27FC236}">
                <a16:creationId xmlns:a16="http://schemas.microsoft.com/office/drawing/2014/main" id="{6BF2458B-B23A-4841-A7AA-B77F93DF1C3C}"/>
              </a:ext>
            </a:extLst>
          </p:cNvPr>
          <p:cNvCxnSpPr>
            <a:cxnSpLocks/>
          </p:cNvCxnSpPr>
          <p:nvPr/>
        </p:nvCxnSpPr>
        <p:spPr>
          <a:xfrm>
            <a:off x="13868400" y="120105"/>
            <a:ext cx="0" cy="8473013"/>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sp>
        <p:nvSpPr>
          <p:cNvPr id="55" name="Rectángulo 54"/>
          <p:cNvSpPr/>
          <p:nvPr/>
        </p:nvSpPr>
        <p:spPr>
          <a:xfrm>
            <a:off x="559980" y="3002825"/>
            <a:ext cx="4950166" cy="707886"/>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000" b="1" dirty="0">
                <a:solidFill>
                  <a:schemeClr val="tx1">
                    <a:lumMod val="95000"/>
                    <a:lumOff val="5000"/>
                  </a:schemeClr>
                </a:solidFill>
                <a:latin typeface="Roboto Condensed" panose="02000000000000000000" pitchFamily="2" charset="0"/>
                <a:ea typeface="Roboto Condensed" panose="02000000000000000000" pitchFamily="2" charset="0"/>
              </a:rPr>
              <a:t>¿Usted conoce a la entidad institucional  Parques Nacionales Naturales de Colombia?</a:t>
            </a:r>
          </a:p>
        </p:txBody>
      </p:sp>
      <p:grpSp>
        <p:nvGrpSpPr>
          <p:cNvPr id="56" name="Grupo 55">
            <a:extLst>
              <a:ext uri="{FF2B5EF4-FFF2-40B4-BE49-F238E27FC236}">
                <a16:creationId xmlns:a16="http://schemas.microsoft.com/office/drawing/2014/main" id="{51B0A4B4-1498-400C-BEEC-4D9C1490C5A0}"/>
              </a:ext>
            </a:extLst>
          </p:cNvPr>
          <p:cNvGrpSpPr/>
          <p:nvPr/>
        </p:nvGrpSpPr>
        <p:grpSpPr>
          <a:xfrm>
            <a:off x="333493" y="3921972"/>
            <a:ext cx="5275349" cy="2919277"/>
            <a:chOff x="782512" y="1326329"/>
            <a:chExt cx="4223113" cy="2111826"/>
          </a:xfrm>
        </p:grpSpPr>
        <p:graphicFrame>
          <p:nvGraphicFramePr>
            <p:cNvPr id="57" name="Chart 9">
              <a:extLst>
                <a:ext uri="{FF2B5EF4-FFF2-40B4-BE49-F238E27FC236}">
                  <a16:creationId xmlns:a16="http://schemas.microsoft.com/office/drawing/2014/main" id="{9186E4C6-2A67-41C0-A596-55C15A4E90F0}"/>
                </a:ext>
              </a:extLst>
            </p:cNvPr>
            <p:cNvGraphicFramePr/>
            <p:nvPr>
              <p:extLst>
                <p:ext uri="{D42A27DB-BD31-4B8C-83A1-F6EECF244321}">
                  <p14:modId xmlns:p14="http://schemas.microsoft.com/office/powerpoint/2010/main" val="1517348807"/>
                </p:ext>
              </p:extLst>
            </p:nvPr>
          </p:nvGraphicFramePr>
          <p:xfrm>
            <a:off x="1901648" y="1326329"/>
            <a:ext cx="2593419" cy="2111826"/>
          </p:xfrm>
          <a:graphic>
            <a:graphicData uri="http://schemas.openxmlformats.org/drawingml/2006/chart">
              <c:chart xmlns:c="http://schemas.openxmlformats.org/drawingml/2006/chart" xmlns:r="http://schemas.openxmlformats.org/officeDocument/2006/relationships" r:id="rId11"/>
            </a:graphicData>
          </a:graphic>
        </p:graphicFrame>
        <p:grpSp>
          <p:nvGrpSpPr>
            <p:cNvPr id="58" name="Grupo 57">
              <a:extLst>
                <a:ext uri="{FF2B5EF4-FFF2-40B4-BE49-F238E27FC236}">
                  <a16:creationId xmlns:a16="http://schemas.microsoft.com/office/drawing/2014/main" id="{88168627-CBC1-4EC1-921A-2C8C8856586F}"/>
                </a:ext>
              </a:extLst>
            </p:cNvPr>
            <p:cNvGrpSpPr/>
            <p:nvPr/>
          </p:nvGrpSpPr>
          <p:grpSpPr>
            <a:xfrm>
              <a:off x="3984507" y="2089633"/>
              <a:ext cx="1021118" cy="811637"/>
              <a:chOff x="5474113" y="4096041"/>
              <a:chExt cx="1268669" cy="811637"/>
            </a:xfrm>
          </p:grpSpPr>
          <p:sp>
            <p:nvSpPr>
              <p:cNvPr id="62" name="CuadroTexto 61">
                <a:extLst>
                  <a:ext uri="{FF2B5EF4-FFF2-40B4-BE49-F238E27FC236}">
                    <a16:creationId xmlns:a16="http://schemas.microsoft.com/office/drawing/2014/main" id="{017BA95E-2C6F-41F5-AC80-25C78A9B65EE}"/>
                  </a:ext>
                </a:extLst>
              </p:cNvPr>
              <p:cNvSpPr txBox="1"/>
              <p:nvPr/>
            </p:nvSpPr>
            <p:spPr>
              <a:xfrm>
                <a:off x="5650752" y="4096041"/>
                <a:ext cx="704870" cy="311417"/>
              </a:xfrm>
              <a:prstGeom prst="rect">
                <a:avLst/>
              </a:prstGeom>
              <a:noFill/>
            </p:spPr>
            <p:txBody>
              <a:bodyPr wrap="square">
                <a:spAutoFit/>
              </a:bodyPr>
              <a:lstStyle/>
              <a:p>
                <a:r>
                  <a:rPr lang="es-CO" sz="2400" b="1" dirty="0">
                    <a:latin typeface="Century Gothic" panose="020B0502020202020204" pitchFamily="34" charset="0"/>
                  </a:rPr>
                  <a:t>SI</a:t>
                </a:r>
              </a:p>
            </p:txBody>
          </p:sp>
          <p:sp>
            <p:nvSpPr>
              <p:cNvPr id="69" name="CuadroTexto 68">
                <a:extLst>
                  <a:ext uri="{FF2B5EF4-FFF2-40B4-BE49-F238E27FC236}">
                    <a16:creationId xmlns:a16="http://schemas.microsoft.com/office/drawing/2014/main" id="{38D94C46-86A4-4808-83C8-41C082B56C55}"/>
                  </a:ext>
                </a:extLst>
              </p:cNvPr>
              <p:cNvSpPr txBox="1"/>
              <p:nvPr/>
            </p:nvSpPr>
            <p:spPr>
              <a:xfrm>
                <a:off x="5474113" y="4388650"/>
                <a:ext cx="1268669" cy="519028"/>
              </a:xfrm>
              <a:prstGeom prst="rect">
                <a:avLst/>
              </a:prstGeom>
              <a:noFill/>
            </p:spPr>
            <p:txBody>
              <a:bodyPr wrap="square">
                <a:spAutoFit/>
              </a:bodyPr>
              <a:lstStyle/>
              <a:p>
                <a:r>
                  <a:rPr lang="es-CO" sz="4400" b="1" dirty="0">
                    <a:solidFill>
                      <a:srgbClr val="F8DB31"/>
                    </a:solidFill>
                    <a:latin typeface="Century Gothic" panose="020B0502020202020204" pitchFamily="34" charset="0"/>
                  </a:rPr>
                  <a:t>17%</a:t>
                </a:r>
              </a:p>
            </p:txBody>
          </p:sp>
        </p:grpSp>
        <p:grpSp>
          <p:nvGrpSpPr>
            <p:cNvPr id="59" name="Grupo 58">
              <a:extLst>
                <a:ext uri="{FF2B5EF4-FFF2-40B4-BE49-F238E27FC236}">
                  <a16:creationId xmlns:a16="http://schemas.microsoft.com/office/drawing/2014/main" id="{68B10459-B440-48EE-BC57-321067686EE9}"/>
                </a:ext>
              </a:extLst>
            </p:cNvPr>
            <p:cNvGrpSpPr/>
            <p:nvPr/>
          </p:nvGrpSpPr>
          <p:grpSpPr>
            <a:xfrm>
              <a:off x="782512" y="2638701"/>
              <a:ext cx="1324684" cy="751966"/>
              <a:chOff x="-2807487" y="4633552"/>
              <a:chExt cx="1645829" cy="751966"/>
            </a:xfrm>
          </p:grpSpPr>
          <p:sp>
            <p:nvSpPr>
              <p:cNvPr id="60" name="CuadroTexto 59">
                <a:extLst>
                  <a:ext uri="{FF2B5EF4-FFF2-40B4-BE49-F238E27FC236}">
                    <a16:creationId xmlns:a16="http://schemas.microsoft.com/office/drawing/2014/main" id="{DDF354DA-8B75-45F7-8C0E-FD40D4DF2F02}"/>
                  </a:ext>
                </a:extLst>
              </p:cNvPr>
              <p:cNvSpPr txBox="1"/>
              <p:nvPr/>
            </p:nvSpPr>
            <p:spPr>
              <a:xfrm>
                <a:off x="-2807487" y="4633552"/>
                <a:ext cx="955099" cy="312383"/>
              </a:xfrm>
              <a:prstGeom prst="rect">
                <a:avLst/>
              </a:prstGeom>
              <a:noFill/>
            </p:spPr>
            <p:txBody>
              <a:bodyPr wrap="square">
                <a:spAutoFit/>
              </a:bodyPr>
              <a:lstStyle/>
              <a:p>
                <a:r>
                  <a:rPr lang="es-CO" sz="2400" b="1" dirty="0">
                    <a:latin typeface="Century Gothic" panose="020B0502020202020204" pitchFamily="34" charset="0"/>
                  </a:rPr>
                  <a:t>NO</a:t>
                </a:r>
              </a:p>
            </p:txBody>
          </p:sp>
          <p:sp>
            <p:nvSpPr>
              <p:cNvPr id="61" name="CuadroTexto 60">
                <a:extLst>
                  <a:ext uri="{FF2B5EF4-FFF2-40B4-BE49-F238E27FC236}">
                    <a16:creationId xmlns:a16="http://schemas.microsoft.com/office/drawing/2014/main" id="{401CD6CA-9C94-49C7-AA7F-F9B03ABC1D8D}"/>
                  </a:ext>
                </a:extLst>
              </p:cNvPr>
              <p:cNvSpPr txBox="1"/>
              <p:nvPr/>
            </p:nvSpPr>
            <p:spPr>
              <a:xfrm>
                <a:off x="-2430327" y="4866490"/>
                <a:ext cx="1268669" cy="519028"/>
              </a:xfrm>
              <a:prstGeom prst="rect">
                <a:avLst/>
              </a:prstGeom>
              <a:noFill/>
            </p:spPr>
            <p:txBody>
              <a:bodyPr wrap="square">
                <a:spAutoFit/>
              </a:bodyPr>
              <a:lstStyle/>
              <a:p>
                <a:r>
                  <a:rPr lang="es-CO" sz="4400" b="1" dirty="0">
                    <a:solidFill>
                      <a:srgbClr val="5BC6D0"/>
                    </a:solidFill>
                    <a:latin typeface="Century Gothic" panose="020B0502020202020204" pitchFamily="34" charset="0"/>
                  </a:rPr>
                  <a:t>83%</a:t>
                </a:r>
              </a:p>
            </p:txBody>
          </p:sp>
        </p:grpSp>
      </p:grpSp>
      <p:sp>
        <p:nvSpPr>
          <p:cNvPr id="78" name="Abrir llave 77"/>
          <p:cNvSpPr/>
          <p:nvPr/>
        </p:nvSpPr>
        <p:spPr>
          <a:xfrm>
            <a:off x="5485019" y="3798374"/>
            <a:ext cx="1004972" cy="33430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27526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0" name="CuadroTexto 9"/>
          <p:cNvSpPr txBox="1"/>
          <p:nvPr/>
        </p:nvSpPr>
        <p:spPr>
          <a:xfrm>
            <a:off x="152400" y="8877300"/>
            <a:ext cx="1266693" cy="369332"/>
          </a:xfrm>
          <a:prstGeom prst="rect">
            <a:avLst/>
          </a:prstGeom>
          <a:noFill/>
        </p:spPr>
        <p:txBody>
          <a:bodyPr wrap="none" rtlCol="0">
            <a:spAutoFit/>
          </a:bodyPr>
          <a:lstStyle/>
          <a:p>
            <a:r>
              <a:rPr lang="es-CO" dirty="0"/>
              <a:t>Base: 1.817</a:t>
            </a:r>
          </a:p>
        </p:txBody>
      </p:sp>
      <p:sp>
        <p:nvSpPr>
          <p:cNvPr id="11" name="Rectángulo 10"/>
          <p:cNvSpPr/>
          <p:nvPr/>
        </p:nvSpPr>
        <p:spPr>
          <a:xfrm>
            <a:off x="3962400" y="1535203"/>
            <a:ext cx="10668000" cy="683264"/>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b="1" dirty="0">
                <a:latin typeface="Roboto Condensed" panose="02000000000000000000" pitchFamily="2" charset="0"/>
                <a:ea typeface="Roboto Condensed" panose="02000000000000000000" pitchFamily="2" charset="0"/>
              </a:rPr>
              <a:t>En una escala de 1 a 5 donde 1 es NADA y 5 MUY, ¿Qué tan importante es para usted destinar recursos económicos para la conservación de la naturaleza del país?</a:t>
            </a:r>
          </a:p>
        </p:txBody>
      </p:sp>
      <p:graphicFrame>
        <p:nvGraphicFramePr>
          <p:cNvPr id="19" name="Gráfico 18"/>
          <p:cNvGraphicFramePr>
            <a:graphicFrameLocks/>
          </p:cNvGraphicFramePr>
          <p:nvPr>
            <p:extLst>
              <p:ext uri="{D42A27DB-BD31-4B8C-83A1-F6EECF244321}">
                <p14:modId xmlns:p14="http://schemas.microsoft.com/office/powerpoint/2010/main" val="2491502094"/>
              </p:ext>
            </p:extLst>
          </p:nvPr>
        </p:nvGraphicFramePr>
        <p:xfrm>
          <a:off x="4572000" y="2931643"/>
          <a:ext cx="10210800" cy="4495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133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3"/>
          <a:srcRect/>
          <a:stretch>
            <a:fillRect/>
          </a:stretch>
        </p:blipFill>
        <p:spPr>
          <a:xfrm>
            <a:off x="152400" y="70057"/>
            <a:ext cx="2438400" cy="1320099"/>
          </a:xfrm>
          <a:prstGeom prst="rect">
            <a:avLst/>
          </a:prstGeom>
        </p:spPr>
      </p:pic>
      <p:graphicFrame>
        <p:nvGraphicFramePr>
          <p:cNvPr id="12" name="Diagrama 11"/>
          <p:cNvGraphicFramePr/>
          <p:nvPr>
            <p:extLst>
              <p:ext uri="{D42A27DB-BD31-4B8C-83A1-F6EECF244321}">
                <p14:modId xmlns:p14="http://schemas.microsoft.com/office/powerpoint/2010/main" val="1725769735"/>
              </p:ext>
            </p:extLst>
          </p:nvPr>
        </p:nvGraphicFramePr>
        <p:xfrm>
          <a:off x="2438400" y="876300"/>
          <a:ext cx="14478000" cy="807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385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22"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23" name="TextBox 3"/>
          <p:cNvSpPr txBox="1"/>
          <p:nvPr/>
        </p:nvSpPr>
        <p:spPr>
          <a:xfrm>
            <a:off x="4724400" y="154143"/>
            <a:ext cx="8839200" cy="1667123"/>
          </a:xfrm>
          <a:prstGeom prst="rect">
            <a:avLst/>
          </a:prstGeom>
        </p:spPr>
        <p:txBody>
          <a:bodyPr wrap="square" lIns="0" tIns="0" rIns="0" bIns="0" rtlCol="0" anchor="t">
            <a:spAutoFit/>
          </a:bodyPr>
          <a:lstStyle/>
          <a:p>
            <a:pPr algn="ctr">
              <a:lnSpc>
                <a:spcPts val="6500"/>
              </a:lnSpc>
            </a:pPr>
            <a:r>
              <a:rPr lang="en-US" sz="6000" dirty="0" err="1">
                <a:solidFill>
                  <a:srgbClr val="0A0A0A"/>
                </a:solidFill>
                <a:latin typeface="Roboto Condensed Bold"/>
              </a:rPr>
              <a:t>Mensajes</a:t>
            </a:r>
            <a:r>
              <a:rPr lang="en-US" sz="6000" dirty="0">
                <a:solidFill>
                  <a:srgbClr val="0A0A0A"/>
                </a:solidFill>
                <a:latin typeface="Roboto Condensed Bold"/>
              </a:rPr>
              <a:t> del </a:t>
            </a:r>
            <a:r>
              <a:rPr lang="en-US" sz="6000" dirty="0" err="1">
                <a:solidFill>
                  <a:srgbClr val="0A0A0A"/>
                </a:solidFill>
                <a:latin typeface="Roboto Condensed Bold"/>
              </a:rPr>
              <a:t>estudio</a:t>
            </a:r>
            <a:endParaRPr lang="en-US" sz="6000" dirty="0">
              <a:solidFill>
                <a:srgbClr val="0A0A0A"/>
              </a:solidFill>
              <a:latin typeface="Roboto Condensed Bold"/>
            </a:endParaRPr>
          </a:p>
          <a:p>
            <a:pPr algn="ctr">
              <a:lnSpc>
                <a:spcPts val="6500"/>
              </a:lnSpc>
            </a:pPr>
            <a:r>
              <a:rPr lang="en-US" sz="4800" dirty="0">
                <a:solidFill>
                  <a:srgbClr val="0A0A0A"/>
                </a:solidFill>
                <a:latin typeface="Roboto Condensed Bold"/>
              </a:rPr>
              <a:t>Los </a:t>
            </a:r>
            <a:r>
              <a:rPr lang="en-US" sz="4800" dirty="0" err="1">
                <a:solidFill>
                  <a:srgbClr val="0A0A0A"/>
                </a:solidFill>
                <a:latin typeface="Roboto Condensed Bold"/>
              </a:rPr>
              <a:t>encuestados</a:t>
            </a:r>
            <a:r>
              <a:rPr lang="en-US" sz="4800" dirty="0">
                <a:solidFill>
                  <a:srgbClr val="0A0A0A"/>
                </a:solidFill>
                <a:latin typeface="Roboto Condensed Bold"/>
              </a:rPr>
              <a:t>…</a:t>
            </a:r>
            <a:endParaRPr lang="en-US" sz="7200" dirty="0">
              <a:solidFill>
                <a:srgbClr val="0A0A0A"/>
              </a:solidFill>
              <a:latin typeface="Roboto Condensed Bold"/>
            </a:endParaRPr>
          </a:p>
        </p:txBody>
      </p:sp>
      <p:grpSp>
        <p:nvGrpSpPr>
          <p:cNvPr id="17" name="Grupo 16">
            <a:extLst>
              <a:ext uri="{FF2B5EF4-FFF2-40B4-BE49-F238E27FC236}">
                <a16:creationId xmlns:a16="http://schemas.microsoft.com/office/drawing/2014/main" id="{BFE4167B-6064-420E-B230-C3DCC04BE6EB}"/>
              </a:ext>
            </a:extLst>
          </p:cNvPr>
          <p:cNvGrpSpPr/>
          <p:nvPr/>
        </p:nvGrpSpPr>
        <p:grpSpPr>
          <a:xfrm>
            <a:off x="2075469" y="2095500"/>
            <a:ext cx="13850331" cy="2938934"/>
            <a:chOff x="2075469" y="1901405"/>
            <a:chExt cx="13850331" cy="2938934"/>
          </a:xfrm>
        </p:grpSpPr>
        <p:grpSp>
          <p:nvGrpSpPr>
            <p:cNvPr id="7" name="Grupo 6">
              <a:extLst>
                <a:ext uri="{FF2B5EF4-FFF2-40B4-BE49-F238E27FC236}">
                  <a16:creationId xmlns:a16="http://schemas.microsoft.com/office/drawing/2014/main" id="{76CB4579-83AC-4D84-B83B-6FAF9BFB3A8C}"/>
                </a:ext>
              </a:extLst>
            </p:cNvPr>
            <p:cNvGrpSpPr/>
            <p:nvPr/>
          </p:nvGrpSpPr>
          <p:grpSpPr>
            <a:xfrm>
              <a:off x="2075469" y="1901405"/>
              <a:ext cx="896330" cy="2938934"/>
              <a:chOff x="1076708" y="1711143"/>
              <a:chExt cx="491476" cy="1438332"/>
            </a:xfrm>
          </p:grpSpPr>
          <p:sp>
            <p:nvSpPr>
              <p:cNvPr id="27" name="Elipse 26"/>
              <p:cNvSpPr/>
              <p:nvPr/>
            </p:nvSpPr>
            <p:spPr>
              <a:xfrm>
                <a:off x="1076708" y="1711143"/>
                <a:ext cx="491476" cy="431427"/>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1</a:t>
                </a:r>
              </a:p>
            </p:txBody>
          </p:sp>
          <p:sp>
            <p:nvSpPr>
              <p:cNvPr id="28" name="Elipse 27"/>
              <p:cNvSpPr/>
              <p:nvPr/>
            </p:nvSpPr>
            <p:spPr>
              <a:xfrm>
                <a:off x="1076708" y="2212034"/>
                <a:ext cx="491476" cy="431427"/>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a:solidFill>
                      <a:schemeClr val="bg1"/>
                    </a:solidFill>
                    <a:latin typeface="Roboto Condensed" panose="02000000000000000000" pitchFamily="2" charset="0"/>
                    <a:ea typeface="Roboto Condensed" panose="02000000000000000000" pitchFamily="2" charset="0"/>
                  </a:rPr>
                  <a:t>2</a:t>
                </a:r>
              </a:p>
            </p:txBody>
          </p:sp>
          <p:sp>
            <p:nvSpPr>
              <p:cNvPr id="29" name="Elipse 28"/>
              <p:cNvSpPr/>
              <p:nvPr/>
            </p:nvSpPr>
            <p:spPr>
              <a:xfrm>
                <a:off x="1076708" y="2718048"/>
                <a:ext cx="491476" cy="431427"/>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3</a:t>
                </a:r>
              </a:p>
            </p:txBody>
          </p:sp>
        </p:grpSp>
        <p:grpSp>
          <p:nvGrpSpPr>
            <p:cNvPr id="15" name="Grupo 14">
              <a:extLst>
                <a:ext uri="{FF2B5EF4-FFF2-40B4-BE49-F238E27FC236}">
                  <a16:creationId xmlns:a16="http://schemas.microsoft.com/office/drawing/2014/main" id="{8C7E7881-668D-4C2F-A4EE-B7B46A76144F}"/>
                </a:ext>
              </a:extLst>
            </p:cNvPr>
            <p:cNvGrpSpPr/>
            <p:nvPr/>
          </p:nvGrpSpPr>
          <p:grpSpPr>
            <a:xfrm>
              <a:off x="3352800" y="2050127"/>
              <a:ext cx="12573000" cy="2567946"/>
              <a:chOff x="4724400" y="2053591"/>
              <a:chExt cx="9144000" cy="2567946"/>
            </a:xfrm>
          </p:grpSpPr>
          <p:sp>
            <p:nvSpPr>
              <p:cNvPr id="25" name="CuadroTexto 24">
                <a:extLst>
                  <a:ext uri="{FF2B5EF4-FFF2-40B4-BE49-F238E27FC236}">
                    <a16:creationId xmlns:a16="http://schemas.microsoft.com/office/drawing/2014/main" id="{C2BB0129-B6C2-473F-A29F-F48478E1E8E2}"/>
                  </a:ext>
                </a:extLst>
              </p:cNvPr>
              <p:cNvSpPr txBox="1"/>
              <p:nvPr/>
            </p:nvSpPr>
            <p:spPr>
              <a:xfrm>
                <a:off x="4724400" y="2053591"/>
                <a:ext cx="9144000" cy="583750"/>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Consideran que los Parques Nacionales Naturales aportan algo a su vida.</a:t>
                </a:r>
              </a:p>
            </p:txBody>
          </p:sp>
          <p:sp>
            <p:nvSpPr>
              <p:cNvPr id="32" name="CuadroTexto 31">
                <a:extLst>
                  <a:ext uri="{FF2B5EF4-FFF2-40B4-BE49-F238E27FC236}">
                    <a16:creationId xmlns:a16="http://schemas.microsoft.com/office/drawing/2014/main" id="{06FE6294-157F-407B-9970-3ED66B3CF264}"/>
                  </a:ext>
                </a:extLst>
              </p:cNvPr>
              <p:cNvSpPr txBox="1"/>
              <p:nvPr/>
            </p:nvSpPr>
            <p:spPr>
              <a:xfrm>
                <a:off x="4724400" y="2960782"/>
                <a:ext cx="9144000" cy="646331"/>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Consideran importante destinar recursos para el medio ambiente.</a:t>
                </a:r>
              </a:p>
            </p:txBody>
          </p:sp>
          <p:sp>
            <p:nvSpPr>
              <p:cNvPr id="33" name="CuadroTexto 32">
                <a:extLst>
                  <a:ext uri="{FF2B5EF4-FFF2-40B4-BE49-F238E27FC236}">
                    <a16:creationId xmlns:a16="http://schemas.microsoft.com/office/drawing/2014/main" id="{DFB466F8-7082-4694-8D51-3264F143DA5B}"/>
                  </a:ext>
                </a:extLst>
              </p:cNvPr>
              <p:cNvSpPr txBox="1"/>
              <p:nvPr/>
            </p:nvSpPr>
            <p:spPr>
              <a:xfrm>
                <a:off x="4724400" y="4037787"/>
                <a:ext cx="9144000" cy="583750"/>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Tienen idea de los Parques Nacionales Naturales, sin embargo no conocen la institución.</a:t>
                </a:r>
              </a:p>
            </p:txBody>
          </p:sp>
        </p:grpSp>
      </p:grpSp>
      <p:sp>
        <p:nvSpPr>
          <p:cNvPr id="18" name="Elipse 17"/>
          <p:cNvSpPr/>
          <p:nvPr/>
        </p:nvSpPr>
        <p:spPr>
          <a:xfrm>
            <a:off x="2138223" y="5295900"/>
            <a:ext cx="896330" cy="881532"/>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4</a:t>
            </a:r>
          </a:p>
        </p:txBody>
      </p:sp>
      <p:sp>
        <p:nvSpPr>
          <p:cNvPr id="19" name="CuadroTexto 18">
            <a:extLst>
              <a:ext uri="{FF2B5EF4-FFF2-40B4-BE49-F238E27FC236}">
                <a16:creationId xmlns:a16="http://schemas.microsoft.com/office/drawing/2014/main" id="{DFB466F8-7082-4694-8D51-3264F143DA5B}"/>
              </a:ext>
            </a:extLst>
          </p:cNvPr>
          <p:cNvSpPr txBox="1"/>
          <p:nvPr/>
        </p:nvSpPr>
        <p:spPr>
          <a:xfrm>
            <a:off x="3339353" y="5143500"/>
            <a:ext cx="12573000" cy="1137747"/>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Consideran que el principal problema ambiental que los afecta es la contaminación del aire y el tema más importante para el país es la salud.  </a:t>
            </a:r>
          </a:p>
        </p:txBody>
      </p:sp>
      <p:sp>
        <p:nvSpPr>
          <p:cNvPr id="20" name="Elipse 19"/>
          <p:cNvSpPr/>
          <p:nvPr/>
        </p:nvSpPr>
        <p:spPr>
          <a:xfrm>
            <a:off x="2138223" y="6438900"/>
            <a:ext cx="896330" cy="881532"/>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5</a:t>
            </a:r>
          </a:p>
        </p:txBody>
      </p:sp>
      <p:sp>
        <p:nvSpPr>
          <p:cNvPr id="21" name="CuadroTexto 20">
            <a:extLst>
              <a:ext uri="{FF2B5EF4-FFF2-40B4-BE49-F238E27FC236}">
                <a16:creationId xmlns:a16="http://schemas.microsoft.com/office/drawing/2014/main" id="{DFB466F8-7082-4694-8D51-3264F143DA5B}"/>
              </a:ext>
            </a:extLst>
          </p:cNvPr>
          <p:cNvSpPr txBox="1"/>
          <p:nvPr/>
        </p:nvSpPr>
        <p:spPr>
          <a:xfrm>
            <a:off x="3307977" y="6591300"/>
            <a:ext cx="12573000" cy="583750"/>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Principalmente relacionan los Parques Nacionales Naturales con naturaleza y conservación.</a:t>
            </a:r>
          </a:p>
        </p:txBody>
      </p:sp>
      <p:sp>
        <p:nvSpPr>
          <p:cNvPr id="24" name="Elipse 23"/>
          <p:cNvSpPr/>
          <p:nvPr/>
        </p:nvSpPr>
        <p:spPr>
          <a:xfrm>
            <a:off x="2138223" y="7505700"/>
            <a:ext cx="896330" cy="881532"/>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6</a:t>
            </a:r>
          </a:p>
        </p:txBody>
      </p:sp>
      <p:sp>
        <p:nvSpPr>
          <p:cNvPr id="26" name="CuadroTexto 25">
            <a:extLst>
              <a:ext uri="{FF2B5EF4-FFF2-40B4-BE49-F238E27FC236}">
                <a16:creationId xmlns:a16="http://schemas.microsoft.com/office/drawing/2014/main" id="{DFB466F8-7082-4694-8D51-3264F143DA5B}"/>
              </a:ext>
            </a:extLst>
          </p:cNvPr>
          <p:cNvSpPr txBox="1"/>
          <p:nvPr/>
        </p:nvSpPr>
        <p:spPr>
          <a:xfrm>
            <a:off x="3352800" y="7607750"/>
            <a:ext cx="12573000" cy="583750"/>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Conocen de los Parques Nacionales Naturales porque los han visitado o han escuchado de ellos.</a:t>
            </a:r>
          </a:p>
        </p:txBody>
      </p:sp>
      <p:sp>
        <p:nvSpPr>
          <p:cNvPr id="30" name="Elipse 29"/>
          <p:cNvSpPr/>
          <p:nvPr/>
        </p:nvSpPr>
        <p:spPr>
          <a:xfrm>
            <a:off x="2151670" y="8452968"/>
            <a:ext cx="896330" cy="881532"/>
          </a:xfrm>
          <a:prstGeom prst="ellipse">
            <a:avLst/>
          </a:prstGeom>
          <a:solidFill>
            <a:srgbClr val="EC748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419" sz="3600" b="1" dirty="0">
                <a:solidFill>
                  <a:schemeClr val="bg1"/>
                </a:solidFill>
                <a:latin typeface="Roboto Condensed" panose="02000000000000000000" pitchFamily="2" charset="0"/>
                <a:ea typeface="Roboto Condensed" panose="02000000000000000000" pitchFamily="2" charset="0"/>
              </a:rPr>
              <a:t>7</a:t>
            </a:r>
          </a:p>
        </p:txBody>
      </p:sp>
      <p:sp>
        <p:nvSpPr>
          <p:cNvPr id="31" name="CuadroTexto 30">
            <a:extLst>
              <a:ext uri="{FF2B5EF4-FFF2-40B4-BE49-F238E27FC236}">
                <a16:creationId xmlns:a16="http://schemas.microsoft.com/office/drawing/2014/main" id="{DFB466F8-7082-4694-8D51-3264F143DA5B}"/>
              </a:ext>
            </a:extLst>
          </p:cNvPr>
          <p:cNvSpPr txBox="1"/>
          <p:nvPr/>
        </p:nvSpPr>
        <p:spPr>
          <a:xfrm>
            <a:off x="3366247" y="8459569"/>
            <a:ext cx="12573000" cy="646331"/>
          </a:xfrm>
          <a:prstGeom prst="rect">
            <a:avLst/>
          </a:prstGeom>
          <a:noFill/>
        </p:spPr>
        <p:txBody>
          <a:bodyPr wrap="square">
            <a:spAutoFit/>
          </a:bodyPr>
          <a:lstStyle/>
          <a:p>
            <a:pPr algn="just">
              <a:lnSpc>
                <a:spcPct val="150000"/>
              </a:lnSpc>
              <a:spcAft>
                <a:spcPts val="600"/>
              </a:spcAft>
            </a:pP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El Parque Nacional Natural mas visitado es el </a:t>
            </a:r>
            <a:r>
              <a:rPr lang="es-ES" sz="2400" b="1" dirty="0" err="1">
                <a:solidFill>
                  <a:schemeClr val="tx1">
                    <a:lumMod val="75000"/>
                    <a:lumOff val="25000"/>
                  </a:schemeClr>
                </a:solidFill>
                <a:latin typeface="Roboto Condensed" panose="02000000000000000000" pitchFamily="2" charset="0"/>
                <a:ea typeface="Roboto Condensed" panose="02000000000000000000" pitchFamily="2" charset="0"/>
              </a:rPr>
              <a:t>Tayrona</a:t>
            </a:r>
            <a:r>
              <a:rPr lang="es-ES" sz="2400" b="1" dirty="0">
                <a:solidFill>
                  <a:schemeClr val="tx1">
                    <a:lumMod val="75000"/>
                    <a:lumOff val="25000"/>
                  </a:schemeClr>
                </a:solidFill>
                <a:latin typeface="Roboto Condensed" panose="02000000000000000000" pitchFamily="2" charset="0"/>
                <a:ea typeface="Roboto Condensed" panose="02000000000000000000" pitchFamily="2" charset="0"/>
              </a:rPr>
              <a:t>.</a:t>
            </a:r>
          </a:p>
        </p:txBody>
      </p:sp>
    </p:spTree>
    <p:extLst>
      <p:ext uri="{BB962C8B-B14F-4D97-AF65-F5344CB8AC3E}">
        <p14:creationId xmlns:p14="http://schemas.microsoft.com/office/powerpoint/2010/main" val="2425961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3410082"/>
            <a:ext cx="14017164" cy="3695435"/>
          </a:xfrm>
          <a:prstGeom prst="rect">
            <a:avLst/>
          </a:prstGeom>
        </p:spPr>
      </p:pic>
      <p:sp>
        <p:nvSpPr>
          <p:cNvPr id="3" name="TextBox 3"/>
          <p:cNvSpPr txBox="1"/>
          <p:nvPr/>
        </p:nvSpPr>
        <p:spPr>
          <a:xfrm>
            <a:off x="533400" y="3795860"/>
            <a:ext cx="13563600" cy="2923877"/>
          </a:xfrm>
          <a:prstGeom prst="rect">
            <a:avLst/>
          </a:prstGeom>
        </p:spPr>
        <p:txBody>
          <a:bodyPr wrap="square" lIns="0" tIns="0" rIns="0" bIns="0" rtlCol="0" anchor="t">
            <a:spAutoFit/>
          </a:bodyPr>
          <a:lstStyle/>
          <a:p>
            <a:pPr>
              <a:lnSpc>
                <a:spcPts val="11438"/>
              </a:lnSpc>
            </a:pPr>
            <a:r>
              <a:rPr lang="en-US" sz="9600" dirty="0" err="1">
                <a:solidFill>
                  <a:srgbClr val="0A0A0A"/>
                </a:solidFill>
                <a:latin typeface="Roboto Condensed Bold"/>
              </a:rPr>
              <a:t>Otros</a:t>
            </a:r>
            <a:r>
              <a:rPr lang="en-US" sz="9600" dirty="0">
                <a:solidFill>
                  <a:srgbClr val="0A0A0A"/>
                </a:solidFill>
                <a:latin typeface="Roboto Condensed Bold"/>
              </a:rPr>
              <a:t> </a:t>
            </a:r>
            <a:r>
              <a:rPr lang="en-US" sz="9600" dirty="0" err="1">
                <a:solidFill>
                  <a:srgbClr val="0A0A0A"/>
                </a:solidFill>
                <a:latin typeface="Roboto Condensed Bold"/>
              </a:rPr>
              <a:t>estudios</a:t>
            </a:r>
            <a:r>
              <a:rPr lang="en-US" sz="9600" dirty="0">
                <a:solidFill>
                  <a:srgbClr val="0A0A0A"/>
                </a:solidFill>
                <a:latin typeface="Roboto Condensed Bold"/>
              </a:rPr>
              <a:t> </a:t>
            </a:r>
            <a:r>
              <a:rPr lang="en-US" sz="9600" dirty="0" err="1">
                <a:solidFill>
                  <a:srgbClr val="0A0A0A"/>
                </a:solidFill>
                <a:latin typeface="Roboto Condensed Bold"/>
              </a:rPr>
              <a:t>sobre</a:t>
            </a:r>
            <a:r>
              <a:rPr lang="en-US" sz="9600" dirty="0">
                <a:solidFill>
                  <a:srgbClr val="0A0A0A"/>
                </a:solidFill>
                <a:latin typeface="Roboto Condensed Bold"/>
              </a:rPr>
              <a:t> </a:t>
            </a:r>
          </a:p>
          <a:p>
            <a:pPr>
              <a:lnSpc>
                <a:spcPts val="11438"/>
              </a:lnSpc>
            </a:pPr>
            <a:r>
              <a:rPr lang="en-US" sz="9600" dirty="0" err="1">
                <a:solidFill>
                  <a:srgbClr val="0A0A0A"/>
                </a:solidFill>
                <a:latin typeface="Roboto Condensed Bold"/>
              </a:rPr>
              <a:t>medio</a:t>
            </a:r>
            <a:r>
              <a:rPr lang="en-US" sz="9600" dirty="0">
                <a:solidFill>
                  <a:srgbClr val="0A0A0A"/>
                </a:solidFill>
                <a:latin typeface="Roboto Condensed Bold"/>
              </a:rPr>
              <a:t> </a:t>
            </a:r>
            <a:r>
              <a:rPr lang="en-US" sz="9600" dirty="0" err="1">
                <a:solidFill>
                  <a:srgbClr val="0A0A0A"/>
                </a:solidFill>
                <a:latin typeface="Roboto Condensed Bold"/>
              </a:rPr>
              <a:t>ambiente</a:t>
            </a:r>
            <a:endParaRPr lang="en-US" sz="6600" dirty="0">
              <a:solidFill>
                <a:srgbClr val="0A0A0A"/>
              </a:solidFill>
              <a:latin typeface="Roboto Condensed Bold"/>
            </a:endParaRPr>
          </a:p>
        </p:txBody>
      </p:sp>
      <p:sp>
        <p:nvSpPr>
          <p:cNvPr id="4" name="AutoShape 4"/>
          <p:cNvSpPr/>
          <p:nvPr/>
        </p:nvSpPr>
        <p:spPr>
          <a:xfrm>
            <a:off x="16804036" y="0"/>
            <a:ext cx="1483965" cy="10515600"/>
          </a:xfrm>
          <a:prstGeom prst="rect">
            <a:avLst/>
          </a:prstGeom>
          <a:solidFill>
            <a:srgbClr val="9DD91A"/>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extLst>
      <p:ext uri="{BB962C8B-B14F-4D97-AF65-F5344CB8AC3E}">
        <p14:creationId xmlns:p14="http://schemas.microsoft.com/office/powerpoint/2010/main" val="50386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89141" y="9258301"/>
            <a:ext cx="1305449" cy="887881"/>
          </a:xfrm>
          <a:prstGeom prst="rect">
            <a:avLst/>
          </a:prstGeom>
        </p:spPr>
      </p:pic>
      <p:sp>
        <p:nvSpPr>
          <p:cNvPr id="5" name="AutoShape 5"/>
          <p:cNvSpPr/>
          <p:nvPr/>
        </p:nvSpPr>
        <p:spPr>
          <a:xfrm>
            <a:off x="17167133" y="0"/>
            <a:ext cx="425413" cy="10287000"/>
          </a:xfrm>
          <a:prstGeom prst="rect">
            <a:avLst/>
          </a:prstGeom>
          <a:solidFill>
            <a:srgbClr val="F8DB31"/>
          </a:solidFill>
        </p:spPr>
      </p:sp>
      <p:sp>
        <p:nvSpPr>
          <p:cNvPr id="6" name="AutoShape 6"/>
          <p:cNvSpPr/>
          <p:nvPr/>
        </p:nvSpPr>
        <p:spPr>
          <a:xfrm flipH="1">
            <a:off x="17818092" y="0"/>
            <a:ext cx="45719" cy="10287000"/>
          </a:xfrm>
          <a:prstGeom prst="rect">
            <a:avLst/>
          </a:prstGeom>
          <a:solidFill>
            <a:srgbClr val="9DD91A"/>
          </a:solidFill>
        </p:spPr>
      </p:sp>
      <p:sp>
        <p:nvSpPr>
          <p:cNvPr id="7" name="AutoShape 7"/>
          <p:cNvSpPr/>
          <p:nvPr/>
        </p:nvSpPr>
        <p:spPr>
          <a:xfrm>
            <a:off x="18013855" y="0"/>
            <a:ext cx="274145" cy="10287000"/>
          </a:xfrm>
          <a:prstGeom prst="rect">
            <a:avLst/>
          </a:prstGeom>
          <a:solidFill>
            <a:srgbClr val="EC748C"/>
          </a:solidFill>
        </p:spPr>
      </p:sp>
      <p:sp>
        <p:nvSpPr>
          <p:cNvPr id="8" name="AutoShape 8"/>
          <p:cNvSpPr/>
          <p:nvPr/>
        </p:nvSpPr>
        <p:spPr>
          <a:xfrm>
            <a:off x="17803200" y="0"/>
            <a:ext cx="274147" cy="10287000"/>
          </a:xfrm>
          <a:prstGeom prst="rect">
            <a:avLst/>
          </a:prstGeom>
          <a:solidFill>
            <a:srgbClr val="5BC6D0"/>
          </a:solidFill>
        </p:spPr>
      </p:sp>
      <p:sp>
        <p:nvSpPr>
          <p:cNvPr id="14" name="AutoShape 9">
            <a:extLst>
              <a:ext uri="{FF2B5EF4-FFF2-40B4-BE49-F238E27FC236}">
                <a16:creationId xmlns:a16="http://schemas.microsoft.com/office/drawing/2014/main" id="{F5D2647D-CE84-71DF-416B-580F79B42EC0}"/>
              </a:ext>
            </a:extLst>
          </p:cNvPr>
          <p:cNvSpPr/>
          <p:nvPr/>
        </p:nvSpPr>
        <p:spPr>
          <a:xfrm>
            <a:off x="17501902" y="0"/>
            <a:ext cx="272486" cy="10287000"/>
          </a:xfrm>
          <a:prstGeom prst="rect">
            <a:avLst/>
          </a:prstGeom>
          <a:solidFill>
            <a:srgbClr val="9DD91A"/>
          </a:solidFill>
        </p:spPr>
      </p:sp>
      <p:grpSp>
        <p:nvGrpSpPr>
          <p:cNvPr id="20" name="Grupo 19">
            <a:extLst>
              <a:ext uri="{FF2B5EF4-FFF2-40B4-BE49-F238E27FC236}">
                <a16:creationId xmlns:a16="http://schemas.microsoft.com/office/drawing/2014/main" id="{6BD5D15B-FFBE-DFB0-E4FD-A384A02D9E34}"/>
              </a:ext>
            </a:extLst>
          </p:cNvPr>
          <p:cNvGrpSpPr/>
          <p:nvPr/>
        </p:nvGrpSpPr>
        <p:grpSpPr>
          <a:xfrm>
            <a:off x="807229" y="266700"/>
            <a:ext cx="14361402" cy="8845731"/>
            <a:chOff x="1128713" y="1161308"/>
            <a:chExt cx="9899310" cy="4591431"/>
          </a:xfrm>
        </p:grpSpPr>
        <p:grpSp>
          <p:nvGrpSpPr>
            <p:cNvPr id="22" name="Grupo 21">
              <a:extLst>
                <a:ext uri="{FF2B5EF4-FFF2-40B4-BE49-F238E27FC236}">
                  <a16:creationId xmlns:a16="http://schemas.microsoft.com/office/drawing/2014/main" id="{9364C9E2-0D3F-37EA-24B9-A7D61EF65155}"/>
                </a:ext>
              </a:extLst>
            </p:cNvPr>
            <p:cNvGrpSpPr/>
            <p:nvPr/>
          </p:nvGrpSpPr>
          <p:grpSpPr>
            <a:xfrm>
              <a:off x="1128713" y="1161308"/>
              <a:ext cx="9899310" cy="4591431"/>
              <a:chOff x="1128713" y="1161308"/>
              <a:chExt cx="9899310" cy="4591431"/>
            </a:xfrm>
          </p:grpSpPr>
          <p:grpSp>
            <p:nvGrpSpPr>
              <p:cNvPr id="27" name="Grupo 26">
                <a:extLst>
                  <a:ext uri="{FF2B5EF4-FFF2-40B4-BE49-F238E27FC236}">
                    <a16:creationId xmlns:a16="http://schemas.microsoft.com/office/drawing/2014/main" id="{2B720704-31B8-CF6A-9BAB-EB0A83E9B93F}"/>
                  </a:ext>
                </a:extLst>
              </p:cNvPr>
              <p:cNvGrpSpPr/>
              <p:nvPr/>
            </p:nvGrpSpPr>
            <p:grpSpPr>
              <a:xfrm>
                <a:off x="1128713" y="1161308"/>
                <a:ext cx="9899310" cy="4591431"/>
                <a:chOff x="1128713" y="1161308"/>
                <a:chExt cx="9899310" cy="4591431"/>
              </a:xfrm>
            </p:grpSpPr>
            <p:grpSp>
              <p:nvGrpSpPr>
                <p:cNvPr id="33" name="Grupo 32">
                  <a:extLst>
                    <a:ext uri="{FF2B5EF4-FFF2-40B4-BE49-F238E27FC236}">
                      <a16:creationId xmlns:a16="http://schemas.microsoft.com/office/drawing/2014/main" id="{62B0BE1C-49EF-5141-9F4E-E66AA462868B}"/>
                    </a:ext>
                  </a:extLst>
                </p:cNvPr>
                <p:cNvGrpSpPr/>
                <p:nvPr/>
              </p:nvGrpSpPr>
              <p:grpSpPr>
                <a:xfrm>
                  <a:off x="1128713" y="1161308"/>
                  <a:ext cx="9899310" cy="4591431"/>
                  <a:chOff x="1128713" y="1161308"/>
                  <a:chExt cx="9899310" cy="4591431"/>
                </a:xfrm>
              </p:grpSpPr>
              <p:grpSp>
                <p:nvGrpSpPr>
                  <p:cNvPr id="35" name="Group 2">
                    <a:extLst>
                      <a:ext uri="{FF2B5EF4-FFF2-40B4-BE49-F238E27FC236}">
                        <a16:creationId xmlns:a16="http://schemas.microsoft.com/office/drawing/2014/main" id="{22566648-B573-7745-9DEB-69A86E53E108}"/>
                      </a:ext>
                    </a:extLst>
                  </p:cNvPr>
                  <p:cNvGrpSpPr/>
                  <p:nvPr/>
                </p:nvGrpSpPr>
                <p:grpSpPr>
                  <a:xfrm>
                    <a:off x="1128713" y="1161308"/>
                    <a:ext cx="9899310" cy="4591431"/>
                    <a:chOff x="0" y="0"/>
                    <a:chExt cx="21640801" cy="8787223"/>
                  </a:xfrm>
                </p:grpSpPr>
                <p:sp>
                  <p:nvSpPr>
                    <p:cNvPr id="37" name="AutoShape 3">
                      <a:extLst>
                        <a:ext uri="{FF2B5EF4-FFF2-40B4-BE49-F238E27FC236}">
                          <a16:creationId xmlns:a16="http://schemas.microsoft.com/office/drawing/2014/main" id="{F0FC369E-06C7-C0D6-2640-3A0DBAF5BDDE}"/>
                        </a:ext>
                      </a:extLst>
                    </p:cNvPr>
                    <p:cNvSpPr/>
                    <p:nvPr/>
                  </p:nvSpPr>
                  <p:spPr>
                    <a:xfrm>
                      <a:off x="5818910" y="0"/>
                      <a:ext cx="15778473" cy="1190667"/>
                    </a:xfrm>
                    <a:prstGeom prst="rect">
                      <a:avLst/>
                    </a:prstGeom>
                    <a:solidFill>
                      <a:srgbClr val="3163AF">
                        <a:alpha val="9804"/>
                      </a:srgbClr>
                    </a:solidFill>
                  </p:spPr>
                </p:sp>
                <p:sp>
                  <p:nvSpPr>
                    <p:cNvPr id="62" name="Freeform 5">
                      <a:extLst>
                        <a:ext uri="{FF2B5EF4-FFF2-40B4-BE49-F238E27FC236}">
                          <a16:creationId xmlns:a16="http://schemas.microsoft.com/office/drawing/2014/main" id="{A39DCB6E-D47E-4862-750B-AFB9EF9A6C4A}"/>
                        </a:ext>
                      </a:extLst>
                    </p:cNvPr>
                    <p:cNvSpPr/>
                    <p:nvPr/>
                  </p:nvSpPr>
                  <p:spPr>
                    <a:xfrm>
                      <a:off x="0" y="0"/>
                      <a:ext cx="7369684" cy="1192035"/>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sp>
                  <p:nvSpPr>
                    <p:cNvPr id="39" name="AutoShape 7">
                      <a:extLst>
                        <a:ext uri="{FF2B5EF4-FFF2-40B4-BE49-F238E27FC236}">
                          <a16:creationId xmlns:a16="http://schemas.microsoft.com/office/drawing/2014/main" id="{5512B2E4-9211-BD35-8177-EC09B08FA343}"/>
                        </a:ext>
                      </a:extLst>
                    </p:cNvPr>
                    <p:cNvSpPr/>
                    <p:nvPr/>
                  </p:nvSpPr>
                  <p:spPr>
                    <a:xfrm>
                      <a:off x="5818909" y="1276383"/>
                      <a:ext cx="15821891" cy="2565649"/>
                    </a:xfrm>
                    <a:prstGeom prst="rect">
                      <a:avLst/>
                    </a:prstGeom>
                    <a:solidFill>
                      <a:srgbClr val="3163AF">
                        <a:alpha val="9804"/>
                      </a:srgbClr>
                    </a:solidFill>
                  </p:spPr>
                </p:sp>
                <p:sp>
                  <p:nvSpPr>
                    <p:cNvPr id="60" name="Freeform 9">
                      <a:extLst>
                        <a:ext uri="{FF2B5EF4-FFF2-40B4-BE49-F238E27FC236}">
                          <a16:creationId xmlns:a16="http://schemas.microsoft.com/office/drawing/2014/main" id="{7D1406FD-92A4-52E6-94EA-C6A7D2455792}"/>
                        </a:ext>
                      </a:extLst>
                    </p:cNvPr>
                    <p:cNvSpPr/>
                    <p:nvPr/>
                  </p:nvSpPr>
                  <p:spPr>
                    <a:xfrm>
                      <a:off x="0" y="1276382"/>
                      <a:ext cx="7369684" cy="2572417"/>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effectLst/>
                        <a:uLnTx/>
                        <a:uFillTx/>
                        <a:latin typeface="Calibri"/>
                        <a:ea typeface="+mn-ea"/>
                        <a:cs typeface="+mn-cs"/>
                      </a:endParaRPr>
                    </a:p>
                  </p:txBody>
                </p:sp>
                <p:sp>
                  <p:nvSpPr>
                    <p:cNvPr id="41" name="AutoShape 11">
                      <a:extLst>
                        <a:ext uri="{FF2B5EF4-FFF2-40B4-BE49-F238E27FC236}">
                          <a16:creationId xmlns:a16="http://schemas.microsoft.com/office/drawing/2014/main" id="{931B18A8-0BF7-7A59-4383-A7142704CC0E}"/>
                        </a:ext>
                      </a:extLst>
                    </p:cNvPr>
                    <p:cNvSpPr/>
                    <p:nvPr/>
                  </p:nvSpPr>
                  <p:spPr>
                    <a:xfrm>
                      <a:off x="5896000" y="6585551"/>
                      <a:ext cx="15744801" cy="867662"/>
                    </a:xfrm>
                    <a:prstGeom prst="rect">
                      <a:avLst/>
                    </a:prstGeom>
                    <a:solidFill>
                      <a:srgbClr val="3163AF">
                        <a:alpha val="9804"/>
                      </a:srgbClr>
                    </a:solidFill>
                  </p:spPr>
                </p:sp>
                <p:sp>
                  <p:nvSpPr>
                    <p:cNvPr id="58" name="Freeform 13">
                      <a:extLst>
                        <a:ext uri="{FF2B5EF4-FFF2-40B4-BE49-F238E27FC236}">
                          <a16:creationId xmlns:a16="http://schemas.microsoft.com/office/drawing/2014/main" id="{B4F5CF75-0D16-2076-5804-0BFB384E3A61}"/>
                        </a:ext>
                      </a:extLst>
                    </p:cNvPr>
                    <p:cNvSpPr/>
                    <p:nvPr/>
                  </p:nvSpPr>
                  <p:spPr>
                    <a:xfrm>
                      <a:off x="135234" y="6585551"/>
                      <a:ext cx="7187003" cy="911928"/>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pic>
                  <p:nvPicPr>
                    <p:cNvPr id="44" name="Picture 18">
                      <a:extLst>
                        <a:ext uri="{FF2B5EF4-FFF2-40B4-BE49-F238E27FC236}">
                          <a16:creationId xmlns:a16="http://schemas.microsoft.com/office/drawing/2014/main" id="{9F8BB3BF-A6A4-B49E-67D6-3598F4721F61}"/>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047326" y="5310318"/>
                      <a:ext cx="295838" cy="295838"/>
                    </a:xfrm>
                    <a:prstGeom prst="rect">
                      <a:avLst/>
                    </a:prstGeom>
                    <a:noFill/>
                  </p:spPr>
                </p:pic>
                <p:pic>
                  <p:nvPicPr>
                    <p:cNvPr id="45" name="Picture 19">
                      <a:extLst>
                        <a:ext uri="{FF2B5EF4-FFF2-40B4-BE49-F238E27FC236}">
                          <a16:creationId xmlns:a16="http://schemas.microsoft.com/office/drawing/2014/main" id="{ADA21CB1-1518-B889-FFF6-DF7A0E647E5C}"/>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511107" y="5310318"/>
                      <a:ext cx="295838" cy="295838"/>
                    </a:xfrm>
                    <a:prstGeom prst="rect">
                      <a:avLst/>
                    </a:prstGeom>
                    <a:noFill/>
                  </p:spPr>
                </p:pic>
                <p:pic>
                  <p:nvPicPr>
                    <p:cNvPr id="49" name="Picture 27">
                      <a:extLst>
                        <a:ext uri="{FF2B5EF4-FFF2-40B4-BE49-F238E27FC236}">
                          <a16:creationId xmlns:a16="http://schemas.microsoft.com/office/drawing/2014/main" id="{E5392A45-5FC5-BA0C-5470-B1C6DC0F85AD}"/>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511107" y="8491385"/>
                      <a:ext cx="295838" cy="295838"/>
                    </a:xfrm>
                    <a:prstGeom prst="rect">
                      <a:avLst/>
                    </a:prstGeom>
                    <a:noFill/>
                  </p:spPr>
                </p:pic>
              </p:grpSp>
              <p:sp>
                <p:nvSpPr>
                  <p:cNvPr id="36" name="CuadroTexto 35">
                    <a:extLst>
                      <a:ext uri="{FF2B5EF4-FFF2-40B4-BE49-F238E27FC236}">
                        <a16:creationId xmlns:a16="http://schemas.microsoft.com/office/drawing/2014/main" id="{883A5D14-20C0-55E0-5205-612195854BAB}"/>
                      </a:ext>
                    </a:extLst>
                  </p:cNvPr>
                  <p:cNvSpPr txBox="1"/>
                  <p:nvPr/>
                </p:nvSpPr>
                <p:spPr>
                  <a:xfrm>
                    <a:off x="1296912" y="1365654"/>
                    <a:ext cx="3096001" cy="2076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effectLst/>
                        <a:uLnTx/>
                        <a:uFillTx/>
                        <a:latin typeface="Century Gothic" panose="020B0502020202020204" pitchFamily="34" charset="0"/>
                        <a:cs typeface="+mn-cs"/>
                      </a:rPr>
                      <a:t>Población objetivo:</a:t>
                    </a:r>
                    <a:endParaRPr kumimoji="0" lang="es-ES" sz="2000" b="1" i="0" u="none" strike="noStrike" kern="1200" cap="none" spc="0" normalizeH="0" baseline="0" noProof="0" dirty="0">
                      <a:ln>
                        <a:noFill/>
                      </a:ln>
                      <a:effectLst/>
                      <a:uLnTx/>
                      <a:uFillTx/>
                      <a:latin typeface="Century Gothic" panose="020B0502020202020204" pitchFamily="34" charset="0"/>
                      <a:ea typeface="Cambria" panose="02040503050406030204" pitchFamily="18" charset="0"/>
                      <a:cs typeface="+mn-cs"/>
                    </a:endParaRPr>
                  </a:p>
                </p:txBody>
              </p:sp>
            </p:grpSp>
            <p:sp>
              <p:nvSpPr>
                <p:cNvPr id="34" name="CuadroTexto 33">
                  <a:extLst>
                    <a:ext uri="{FF2B5EF4-FFF2-40B4-BE49-F238E27FC236}">
                      <a16:creationId xmlns:a16="http://schemas.microsoft.com/office/drawing/2014/main" id="{ABFAFE12-24D1-5C83-FFAF-D2B8F0160782}"/>
                    </a:ext>
                  </a:extLst>
                </p:cNvPr>
                <p:cNvSpPr txBox="1"/>
                <p:nvPr/>
              </p:nvSpPr>
              <p:spPr>
                <a:xfrm>
                  <a:off x="1634636" y="2286005"/>
                  <a:ext cx="3096001" cy="207680"/>
                </a:xfrm>
                <a:prstGeom prst="rect">
                  <a:avLst/>
                </a:prstGeom>
                <a:noFill/>
              </p:spPr>
              <p:txBody>
                <a:bodyPr wrap="square">
                  <a:spAutoFit/>
                </a:bodyPr>
                <a:lstStyle/>
                <a:p>
                  <a:pPr lvl="0">
                    <a:defRPr/>
                  </a:pPr>
                  <a:r>
                    <a:rPr lang="es-MX" sz="2000" b="1" dirty="0">
                      <a:latin typeface="Century Gothic" panose="020B0502020202020204" pitchFamily="34" charset="0"/>
                    </a:rPr>
                    <a:t>Temas a los que se refiere:</a:t>
                  </a:r>
                  <a:endParaRPr kumimoji="0" lang="es-MX" sz="2000" b="1" i="0" u="none" strike="noStrike" kern="1200" cap="none" spc="0" normalizeH="0" baseline="0" noProof="0" dirty="0">
                    <a:ln>
                      <a:noFill/>
                    </a:ln>
                    <a:effectLst/>
                    <a:uLnTx/>
                    <a:uFillTx/>
                    <a:latin typeface="Century Gothic" panose="020B0502020202020204" pitchFamily="34" charset="0"/>
                    <a:ea typeface="+mn-ea"/>
                    <a:cs typeface="+mn-cs"/>
                  </a:endParaRPr>
                </a:p>
              </p:txBody>
            </p:sp>
          </p:grpSp>
          <p:sp>
            <p:nvSpPr>
              <p:cNvPr id="28" name="CuadroTexto 27">
                <a:extLst>
                  <a:ext uri="{FF2B5EF4-FFF2-40B4-BE49-F238E27FC236}">
                    <a16:creationId xmlns:a16="http://schemas.microsoft.com/office/drawing/2014/main" id="{F4CAE403-F064-5A53-3FCD-67CEBEB29B2F}"/>
                  </a:ext>
                </a:extLst>
              </p:cNvPr>
              <p:cNvSpPr txBox="1"/>
              <p:nvPr/>
            </p:nvSpPr>
            <p:spPr>
              <a:xfrm>
                <a:off x="1286156" y="4760547"/>
                <a:ext cx="3096001" cy="207680"/>
              </a:xfrm>
              <a:prstGeom prst="rect">
                <a:avLst/>
              </a:prstGeom>
              <a:noFill/>
            </p:spPr>
            <p:txBody>
              <a:bodyPr wrap="square">
                <a:spAutoFit/>
              </a:bodyPr>
              <a:lstStyle/>
              <a:p>
                <a:pPr lvl="0" algn="ctr">
                  <a:defRPr/>
                </a:pPr>
                <a:r>
                  <a:rPr lang="es-MX" sz="2000" b="1" dirty="0">
                    <a:latin typeface="Century Gothic" panose="020B0502020202020204" pitchFamily="34" charset="0"/>
                  </a:rPr>
                  <a:t>Número de encuestadores:</a:t>
                </a:r>
                <a:endParaRPr kumimoji="0" lang="es-MX" sz="2000" b="1" i="0" u="none" strike="noStrike" kern="1200" cap="none" spc="0" normalizeH="0" baseline="0" noProof="0" dirty="0">
                  <a:ln>
                    <a:noFill/>
                  </a:ln>
                  <a:effectLst/>
                  <a:uLnTx/>
                  <a:uFillTx/>
                  <a:latin typeface="Century Gothic" panose="020B0502020202020204" pitchFamily="34" charset="0"/>
                  <a:ea typeface="+mn-ea"/>
                  <a:cs typeface="+mn-cs"/>
                </a:endParaRPr>
              </a:p>
            </p:txBody>
          </p:sp>
        </p:grpSp>
        <p:sp>
          <p:nvSpPr>
            <p:cNvPr id="23" name="CuadroTexto 22">
              <a:extLst>
                <a:ext uri="{FF2B5EF4-FFF2-40B4-BE49-F238E27FC236}">
                  <a16:creationId xmlns:a16="http://schemas.microsoft.com/office/drawing/2014/main" id="{5674CB89-AF0E-890F-6A49-5B2820A722E1}"/>
                </a:ext>
              </a:extLst>
            </p:cNvPr>
            <p:cNvSpPr txBox="1"/>
            <p:nvPr/>
          </p:nvSpPr>
          <p:spPr>
            <a:xfrm>
              <a:off x="4498275" y="1199705"/>
              <a:ext cx="6427428" cy="527186"/>
            </a:xfrm>
            <a:prstGeom prst="rect">
              <a:avLst/>
            </a:prstGeom>
            <a:noFill/>
          </p:spPr>
          <p:txBody>
            <a:bodyPr wrap="square">
              <a:spAutoFit/>
            </a:bodyPr>
            <a:lstStyle/>
            <a:p>
              <a:pPr lvl="0">
                <a:defRPr/>
              </a:pPr>
              <a:r>
                <a:rPr lang="es-MX" sz="2000" dirty="0">
                  <a:solidFill>
                    <a:prstClr val="black"/>
                  </a:solidFill>
                  <a:latin typeface="Century Gothic" panose="020B0502020202020204" pitchFamily="34" charset="0"/>
                </a:rPr>
                <a:t>Personas de mayores de 18 años y residentes habituales de las zonas urbanas de los municipios que conforman el ámbito geográfico del estudio.</a:t>
              </a:r>
              <a:r>
                <a:rPr kumimoji="0" lang="es-MX" sz="2000" b="0" i="0" u="none" strike="noStrike" kern="1200" cap="none" spc="0" normalizeH="0" baseline="0" noProof="0" dirty="0">
                  <a:ln>
                    <a:noFill/>
                  </a:ln>
                  <a:solidFill>
                    <a:prstClr val="black"/>
                  </a:solidFill>
                  <a:effectLst/>
                  <a:uLnTx/>
                  <a:uFillTx/>
                  <a:latin typeface="Century Gothic" panose="020B0502020202020204" pitchFamily="34" charset="0"/>
                </a:rPr>
                <a:t>	</a:t>
              </a:r>
              <a:endParaRPr kumimoji="0" lang="es-CO"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4" name="CuadroTexto 23">
              <a:extLst>
                <a:ext uri="{FF2B5EF4-FFF2-40B4-BE49-F238E27FC236}">
                  <a16:creationId xmlns:a16="http://schemas.microsoft.com/office/drawing/2014/main" id="{D900E065-A0EE-12D5-FEB3-66D50F66CAB9}"/>
                </a:ext>
              </a:extLst>
            </p:cNvPr>
            <p:cNvSpPr txBox="1"/>
            <p:nvPr/>
          </p:nvSpPr>
          <p:spPr>
            <a:xfrm>
              <a:off x="4525757" y="1880846"/>
              <a:ext cx="6425823" cy="1166199"/>
            </a:xfrm>
            <a:prstGeom prst="rect">
              <a:avLst/>
            </a:prstGeom>
            <a:noFill/>
          </p:spPr>
          <p:txBody>
            <a:bodyPr wrap="square">
              <a:spAutoFit/>
            </a:bodyPr>
            <a:lstStyle/>
            <a:p>
              <a:pPr marL="342900" lvl="0" indent="-342900">
                <a:buFont typeface="Arial" panose="020B0604020202020204" pitchFamily="34" charset="0"/>
                <a:buChar char="•"/>
                <a:defRPr/>
              </a:pPr>
              <a:r>
                <a:rPr lang="es-MX" sz="2000" dirty="0">
                  <a:solidFill>
                    <a:prstClr val="black"/>
                  </a:solidFill>
                  <a:latin typeface="Century Gothic" panose="020B0502020202020204" pitchFamily="34" charset="0"/>
                </a:rPr>
                <a:t>Sociodemográficos</a:t>
              </a:r>
            </a:p>
            <a:p>
              <a:pPr lvl="0">
                <a:defRPr/>
              </a:pPr>
              <a:r>
                <a:rPr lang="es-MX" sz="2000" dirty="0">
                  <a:solidFill>
                    <a:prstClr val="black"/>
                  </a:solidFill>
                  <a:latin typeface="Century Gothic" panose="020B0502020202020204" pitchFamily="34" charset="0"/>
                </a:rPr>
                <a:t>•	Reconocimiento de la naturaleza</a:t>
              </a:r>
            </a:p>
            <a:p>
              <a:pPr lvl="0">
                <a:defRPr/>
              </a:pPr>
              <a:r>
                <a:rPr lang="es-MX" sz="2000" dirty="0">
                  <a:solidFill>
                    <a:prstClr val="black"/>
                  </a:solidFill>
                  <a:latin typeface="Century Gothic" panose="020B0502020202020204" pitchFamily="34" charset="0"/>
                </a:rPr>
                <a:t>•	Conocimiento general de los PNN de Colombia</a:t>
              </a:r>
            </a:p>
            <a:p>
              <a:pPr lvl="0">
                <a:defRPr/>
              </a:pPr>
              <a:r>
                <a:rPr lang="es-MX" sz="2000" dirty="0">
                  <a:solidFill>
                    <a:prstClr val="black"/>
                  </a:solidFill>
                  <a:latin typeface="Century Gothic" panose="020B0502020202020204" pitchFamily="34" charset="0"/>
                </a:rPr>
                <a:t>•	Valoración de los PNN</a:t>
              </a:r>
            </a:p>
            <a:p>
              <a:pPr lvl="0">
                <a:defRPr/>
              </a:pPr>
              <a:r>
                <a:rPr lang="es-MX" sz="2000" dirty="0">
                  <a:solidFill>
                    <a:prstClr val="black"/>
                  </a:solidFill>
                  <a:latin typeface="Century Gothic" panose="020B0502020202020204" pitchFamily="34" charset="0"/>
                </a:rPr>
                <a:t>•	Conocimiento de la institucionalidad alrededor de los PNN colombianos</a:t>
              </a:r>
            </a:p>
            <a:p>
              <a:pPr lvl="0">
                <a:defRPr/>
              </a:pPr>
              <a:r>
                <a:rPr lang="es-MX" sz="2000" dirty="0">
                  <a:solidFill>
                    <a:prstClr val="black"/>
                  </a:solidFill>
                  <a:latin typeface="Century Gothic" panose="020B0502020202020204" pitchFamily="34" charset="0"/>
                </a:rPr>
                <a:t>•	Aquellos que no han visitado</a:t>
              </a:r>
            </a:p>
          </p:txBody>
        </p:sp>
      </p:grpSp>
      <p:sp>
        <p:nvSpPr>
          <p:cNvPr id="63" name="AutoShape 7">
            <a:extLst>
              <a:ext uri="{FF2B5EF4-FFF2-40B4-BE49-F238E27FC236}">
                <a16:creationId xmlns:a16="http://schemas.microsoft.com/office/drawing/2014/main" id="{5512B2E4-9211-BD35-8177-EC09B08FA343}"/>
              </a:ext>
            </a:extLst>
          </p:cNvPr>
          <p:cNvSpPr/>
          <p:nvPr/>
        </p:nvSpPr>
        <p:spPr>
          <a:xfrm>
            <a:off x="4639997" y="4229100"/>
            <a:ext cx="10499820" cy="955803"/>
          </a:xfrm>
          <a:prstGeom prst="rect">
            <a:avLst/>
          </a:prstGeom>
          <a:solidFill>
            <a:srgbClr val="3163AF">
              <a:alpha val="9804"/>
            </a:srgbClr>
          </a:solidFill>
        </p:spPr>
      </p:sp>
      <p:sp>
        <p:nvSpPr>
          <p:cNvPr id="64" name="Freeform 9">
            <a:extLst>
              <a:ext uri="{FF2B5EF4-FFF2-40B4-BE49-F238E27FC236}">
                <a16:creationId xmlns:a16="http://schemas.microsoft.com/office/drawing/2014/main" id="{7D1406FD-92A4-52E6-94EA-C6A7D2455792}"/>
              </a:ext>
            </a:extLst>
          </p:cNvPr>
          <p:cNvSpPr/>
          <p:nvPr/>
        </p:nvSpPr>
        <p:spPr>
          <a:xfrm>
            <a:off x="778417" y="4229100"/>
            <a:ext cx="4890715" cy="956901"/>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effectLst/>
              <a:uLnTx/>
              <a:uFillTx/>
              <a:latin typeface="Calibri"/>
              <a:ea typeface="+mn-ea"/>
              <a:cs typeface="+mn-cs"/>
            </a:endParaRPr>
          </a:p>
        </p:txBody>
      </p:sp>
      <p:sp>
        <p:nvSpPr>
          <p:cNvPr id="65" name="CuadroTexto 64">
            <a:extLst>
              <a:ext uri="{FF2B5EF4-FFF2-40B4-BE49-F238E27FC236}">
                <a16:creationId xmlns:a16="http://schemas.microsoft.com/office/drawing/2014/main" id="{ABFAFE12-24D1-5C83-FFAF-D2B8F0160782}"/>
              </a:ext>
            </a:extLst>
          </p:cNvPr>
          <p:cNvSpPr txBox="1"/>
          <p:nvPr/>
        </p:nvSpPr>
        <p:spPr>
          <a:xfrm>
            <a:off x="1233738" y="4532626"/>
            <a:ext cx="4491516" cy="4001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Periodo de trabajo de campo:</a:t>
            </a:r>
          </a:p>
        </p:txBody>
      </p:sp>
      <p:sp>
        <p:nvSpPr>
          <p:cNvPr id="66" name="CuadroTexto 65">
            <a:extLst>
              <a:ext uri="{FF2B5EF4-FFF2-40B4-BE49-F238E27FC236}">
                <a16:creationId xmlns:a16="http://schemas.microsoft.com/office/drawing/2014/main" id="{D900E065-A0EE-12D5-FEB3-66D50F66CAB9}"/>
              </a:ext>
            </a:extLst>
          </p:cNvPr>
          <p:cNvSpPr txBox="1"/>
          <p:nvPr/>
        </p:nvSpPr>
        <p:spPr>
          <a:xfrm>
            <a:off x="5669130" y="4471892"/>
            <a:ext cx="9113670" cy="400110"/>
          </a:xfrm>
          <a:prstGeom prst="rect">
            <a:avLst/>
          </a:prstGeom>
          <a:noFill/>
        </p:spPr>
        <p:txBody>
          <a:bodyPr wrap="square">
            <a:spAutoFit/>
          </a:bodyPr>
          <a:lstStyle/>
          <a:p>
            <a:pPr lvl="0">
              <a:defRPr/>
            </a:pPr>
            <a:r>
              <a:rPr lang="es-MX" sz="2000" dirty="0">
                <a:solidFill>
                  <a:prstClr val="black"/>
                </a:solidFill>
                <a:latin typeface="Century Gothic" panose="020B0502020202020204" pitchFamily="34" charset="0"/>
              </a:rPr>
              <a:t>Entre el 07 de febrero hasta el 28 de febrero de 2023</a:t>
            </a:r>
            <a:endParaRPr kumimoji="0" lang="es-CO"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67" name="AutoShape 20">
            <a:extLst>
              <a:ext uri="{FF2B5EF4-FFF2-40B4-BE49-F238E27FC236}">
                <a16:creationId xmlns:a16="http://schemas.microsoft.com/office/drawing/2014/main" id="{076E5DBE-309B-CDAB-F18E-4CD3C8A0317B}"/>
              </a:ext>
            </a:extLst>
          </p:cNvPr>
          <p:cNvSpPr/>
          <p:nvPr/>
        </p:nvSpPr>
        <p:spPr>
          <a:xfrm>
            <a:off x="4639996" y="5295900"/>
            <a:ext cx="10499821" cy="1467245"/>
          </a:xfrm>
          <a:prstGeom prst="rect">
            <a:avLst/>
          </a:prstGeom>
          <a:solidFill>
            <a:srgbClr val="3163AF">
              <a:alpha val="9804"/>
            </a:srgbClr>
          </a:solidFill>
        </p:spPr>
      </p:sp>
      <p:sp>
        <p:nvSpPr>
          <p:cNvPr id="68" name="Freeform 22">
            <a:extLst>
              <a:ext uri="{FF2B5EF4-FFF2-40B4-BE49-F238E27FC236}">
                <a16:creationId xmlns:a16="http://schemas.microsoft.com/office/drawing/2014/main" id="{5B2A61E2-6F92-FA80-83FC-546FB4632988}"/>
              </a:ext>
            </a:extLst>
          </p:cNvPr>
          <p:cNvSpPr/>
          <p:nvPr/>
        </p:nvSpPr>
        <p:spPr>
          <a:xfrm>
            <a:off x="778416" y="5295900"/>
            <a:ext cx="4890715" cy="1467245"/>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sp>
        <p:nvSpPr>
          <p:cNvPr id="69" name="CuadroTexto 68">
            <a:extLst>
              <a:ext uri="{FF2B5EF4-FFF2-40B4-BE49-F238E27FC236}">
                <a16:creationId xmlns:a16="http://schemas.microsoft.com/office/drawing/2014/main" id="{D051A4D9-5184-C326-8E98-3B2162ACD724}"/>
              </a:ext>
            </a:extLst>
          </p:cNvPr>
          <p:cNvSpPr txBox="1"/>
          <p:nvPr/>
        </p:nvSpPr>
        <p:spPr>
          <a:xfrm>
            <a:off x="1061012" y="5842834"/>
            <a:ext cx="4491517" cy="400111"/>
          </a:xfrm>
          <a:prstGeom prst="rect">
            <a:avLst/>
          </a:prstGeom>
          <a:noFill/>
        </p:spPr>
        <p:txBody>
          <a:bodyPr wrap="square">
            <a:spAutoFit/>
          </a:bodyPr>
          <a:lstStyle/>
          <a:p>
            <a:pPr lvl="0" algn="ctr">
              <a:defRPr/>
            </a:pPr>
            <a:r>
              <a:rPr lang="es-MX" sz="2000" b="1" dirty="0">
                <a:latin typeface="Century Gothic" panose="020B0502020202020204" pitchFamily="34" charset="0"/>
              </a:rPr>
              <a:t>Técnica de recolección</a:t>
            </a: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 </a:t>
            </a:r>
          </a:p>
        </p:txBody>
      </p:sp>
      <p:sp>
        <p:nvSpPr>
          <p:cNvPr id="71" name="CuadroTexto 70">
            <a:extLst>
              <a:ext uri="{FF2B5EF4-FFF2-40B4-BE49-F238E27FC236}">
                <a16:creationId xmlns:a16="http://schemas.microsoft.com/office/drawing/2014/main" id="{F505F3A5-98A9-D518-49D0-D394BAFD108B}"/>
              </a:ext>
            </a:extLst>
          </p:cNvPr>
          <p:cNvSpPr txBox="1"/>
          <p:nvPr/>
        </p:nvSpPr>
        <p:spPr>
          <a:xfrm>
            <a:off x="5906244" y="5563450"/>
            <a:ext cx="9262384" cy="707886"/>
          </a:xfrm>
          <a:prstGeom prst="rect">
            <a:avLst/>
          </a:prstGeom>
          <a:noFill/>
        </p:spPr>
        <p:txBody>
          <a:bodyPr wrap="square">
            <a:spAutoFit/>
          </a:bodyPr>
          <a:lstStyle/>
          <a:p>
            <a:r>
              <a:rPr lang="es-MX" sz="2000" dirty="0">
                <a:solidFill>
                  <a:prstClr val="black"/>
                </a:solidFill>
                <a:latin typeface="Century Gothic" panose="020B0502020202020204" pitchFamily="34" charset="0"/>
              </a:rPr>
              <a:t>Encuesta presencial en hogares con aplicación de una encuesta estructurada, con una duración estimada 20 minutos</a:t>
            </a:r>
            <a:r>
              <a:rPr lang="es-MX" sz="2000" dirty="0"/>
              <a:t>.</a:t>
            </a:r>
            <a:endParaRPr kumimoji="0" lang="es-CO"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3" name="CuadroTexto 42">
            <a:extLst>
              <a:ext uri="{FF2B5EF4-FFF2-40B4-BE49-F238E27FC236}">
                <a16:creationId xmlns:a16="http://schemas.microsoft.com/office/drawing/2014/main" id="{F505F3A5-98A9-D518-49D0-D394BAFD108B}"/>
              </a:ext>
            </a:extLst>
          </p:cNvPr>
          <p:cNvSpPr txBox="1"/>
          <p:nvPr/>
        </p:nvSpPr>
        <p:spPr>
          <a:xfrm>
            <a:off x="5816501" y="7200900"/>
            <a:ext cx="9262384" cy="400110"/>
          </a:xfrm>
          <a:prstGeom prst="rect">
            <a:avLst/>
          </a:prstGeom>
          <a:noFill/>
        </p:spPr>
        <p:txBody>
          <a:bodyPr wrap="square">
            <a:spAutoFit/>
          </a:bodyPr>
          <a:lstStyle/>
          <a:p>
            <a:r>
              <a:rPr lang="es-MX" sz="2000" dirty="0">
                <a:solidFill>
                  <a:prstClr val="black"/>
                </a:solidFill>
                <a:latin typeface="Century Gothic" panose="020B0502020202020204" pitchFamily="34" charset="0"/>
              </a:rPr>
              <a:t>18 supervisores y 88 encuestadores.</a:t>
            </a:r>
            <a:endParaRPr kumimoji="0" lang="es-CO" sz="2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7" name="AutoShape 11">
            <a:extLst>
              <a:ext uri="{FF2B5EF4-FFF2-40B4-BE49-F238E27FC236}">
                <a16:creationId xmlns:a16="http://schemas.microsoft.com/office/drawing/2014/main" id="{931B18A8-0BF7-7A59-4383-A7142704CC0E}"/>
              </a:ext>
            </a:extLst>
          </p:cNvPr>
          <p:cNvSpPr/>
          <p:nvPr/>
        </p:nvSpPr>
        <p:spPr>
          <a:xfrm>
            <a:off x="4691155" y="7908342"/>
            <a:ext cx="10448662" cy="1197558"/>
          </a:xfrm>
          <a:prstGeom prst="rect">
            <a:avLst/>
          </a:prstGeom>
          <a:solidFill>
            <a:srgbClr val="3163AF">
              <a:alpha val="9804"/>
            </a:srgbClr>
          </a:solidFill>
        </p:spPr>
      </p:sp>
      <p:sp>
        <p:nvSpPr>
          <p:cNvPr id="48" name="Freeform 13">
            <a:extLst>
              <a:ext uri="{FF2B5EF4-FFF2-40B4-BE49-F238E27FC236}">
                <a16:creationId xmlns:a16="http://schemas.microsoft.com/office/drawing/2014/main" id="{B4F5CF75-0D16-2076-5804-0BFB384E3A61}"/>
              </a:ext>
            </a:extLst>
          </p:cNvPr>
          <p:cNvSpPr/>
          <p:nvPr/>
        </p:nvSpPr>
        <p:spPr>
          <a:xfrm>
            <a:off x="868160" y="7855060"/>
            <a:ext cx="4798297" cy="1250840"/>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sp>
      <p:sp>
        <p:nvSpPr>
          <p:cNvPr id="84" name="CuadroTexto 83">
            <a:extLst>
              <a:ext uri="{FF2B5EF4-FFF2-40B4-BE49-F238E27FC236}">
                <a16:creationId xmlns:a16="http://schemas.microsoft.com/office/drawing/2014/main" id="{F505F3A5-98A9-D518-49D0-D394BAFD108B}"/>
              </a:ext>
            </a:extLst>
          </p:cNvPr>
          <p:cNvSpPr txBox="1"/>
          <p:nvPr/>
        </p:nvSpPr>
        <p:spPr>
          <a:xfrm>
            <a:off x="5892325" y="7931260"/>
            <a:ext cx="9262384" cy="1015663"/>
          </a:xfrm>
          <a:prstGeom prst="rect">
            <a:avLst/>
          </a:prstGeom>
          <a:noFill/>
        </p:spPr>
        <p:txBody>
          <a:bodyPr wrap="square">
            <a:spAutoFit/>
          </a:bodyPr>
          <a:lstStyle/>
          <a:p>
            <a:r>
              <a:rPr lang="es-MX" sz="2000" dirty="0">
                <a:solidFill>
                  <a:prstClr val="black"/>
                </a:solidFill>
                <a:latin typeface="Century Gothic" panose="020B0502020202020204" pitchFamily="34" charset="0"/>
              </a:rPr>
              <a:t>-	Supervisión directa 5% por encuestador </a:t>
            </a:r>
          </a:p>
          <a:p>
            <a:r>
              <a:rPr lang="es-MX" sz="2000" dirty="0">
                <a:solidFill>
                  <a:prstClr val="black"/>
                </a:solidFill>
                <a:latin typeface="Century Gothic" panose="020B0502020202020204" pitchFamily="34" charset="0"/>
              </a:rPr>
              <a:t>-	Revisión de registros (critica) 10% por encuestador </a:t>
            </a:r>
          </a:p>
          <a:p>
            <a:r>
              <a:rPr lang="es-MX" sz="2000" dirty="0">
                <a:solidFill>
                  <a:prstClr val="black"/>
                </a:solidFill>
                <a:latin typeface="Century Gothic" panose="020B0502020202020204" pitchFamily="34" charset="0"/>
              </a:rPr>
              <a:t>-	Re-contacto. 10% por encuestador.</a:t>
            </a:r>
            <a:endParaRPr kumimoji="0" lang="es-CO"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5" name="CuadroTexto 84">
            <a:extLst>
              <a:ext uri="{FF2B5EF4-FFF2-40B4-BE49-F238E27FC236}">
                <a16:creationId xmlns:a16="http://schemas.microsoft.com/office/drawing/2014/main" id="{F4CAE403-F064-5A53-3FCD-67CEBEB29B2F}"/>
              </a:ext>
            </a:extLst>
          </p:cNvPr>
          <p:cNvSpPr txBox="1"/>
          <p:nvPr/>
        </p:nvSpPr>
        <p:spPr>
          <a:xfrm>
            <a:off x="982730" y="8105760"/>
            <a:ext cx="4491517" cy="707886"/>
          </a:xfrm>
          <a:prstGeom prst="rect">
            <a:avLst/>
          </a:prstGeom>
          <a:noFill/>
        </p:spPr>
        <p:txBody>
          <a:bodyPr wrap="square">
            <a:spAutoFit/>
          </a:bodyPr>
          <a:lstStyle/>
          <a:p>
            <a:pPr lvl="0" algn="ctr">
              <a:defRPr/>
            </a:pPr>
            <a:r>
              <a:rPr lang="es-MX" sz="2000" b="1" dirty="0">
                <a:latin typeface="Century Gothic" panose="020B0502020202020204" pitchFamily="34" charset="0"/>
              </a:rPr>
              <a:t>Métodos de supervisión de encuestadores :</a:t>
            </a:r>
            <a:endParaRPr kumimoji="0" lang="es-MX" sz="2000" b="1" i="0" u="none" strike="noStrike" kern="1200" cap="none" spc="0" normalizeH="0" baseline="0" noProof="0" dirty="0">
              <a:ln>
                <a:noFill/>
              </a:ln>
              <a:effectLst/>
              <a:uLnTx/>
              <a:uFillTx/>
              <a:latin typeface="Century Gothic" panose="020B0502020202020204" pitchFamily="34" charset="0"/>
              <a:ea typeface="+mn-ea"/>
              <a:cs typeface="+mn-cs"/>
            </a:endParaRPr>
          </a:p>
        </p:txBody>
      </p:sp>
      <p:sp>
        <p:nvSpPr>
          <p:cNvPr id="86" name="AutoShape 7">
            <a:extLst>
              <a:ext uri="{FF2B5EF4-FFF2-40B4-BE49-F238E27FC236}">
                <a16:creationId xmlns:a16="http://schemas.microsoft.com/office/drawing/2014/main" id="{5512B2E4-9211-BD35-8177-EC09B08FA343}"/>
              </a:ext>
            </a:extLst>
          </p:cNvPr>
          <p:cNvSpPr/>
          <p:nvPr/>
        </p:nvSpPr>
        <p:spPr>
          <a:xfrm>
            <a:off x="4699780" y="9182100"/>
            <a:ext cx="10499820" cy="955803"/>
          </a:xfrm>
          <a:prstGeom prst="rect">
            <a:avLst/>
          </a:prstGeom>
          <a:solidFill>
            <a:srgbClr val="3163AF">
              <a:alpha val="9804"/>
            </a:srgbClr>
          </a:solidFill>
        </p:spPr>
      </p:sp>
      <p:sp>
        <p:nvSpPr>
          <p:cNvPr id="87" name="Freeform 9">
            <a:extLst>
              <a:ext uri="{FF2B5EF4-FFF2-40B4-BE49-F238E27FC236}">
                <a16:creationId xmlns:a16="http://schemas.microsoft.com/office/drawing/2014/main" id="{7D1406FD-92A4-52E6-94EA-C6A7D2455792}"/>
              </a:ext>
            </a:extLst>
          </p:cNvPr>
          <p:cNvSpPr/>
          <p:nvPr/>
        </p:nvSpPr>
        <p:spPr>
          <a:xfrm>
            <a:off x="838200" y="9182100"/>
            <a:ext cx="4828257" cy="956901"/>
          </a:xfrm>
          <a:custGeom>
            <a:avLst/>
            <a:gdLst/>
            <a:ahLst/>
            <a:cxnLst/>
            <a:rect l="l" t="t" r="r" b="b"/>
            <a:pathLst>
              <a:path w="5907902" h="1107440">
                <a:moveTo>
                  <a:pt x="5906632" y="0"/>
                </a:moveTo>
                <a:lnTo>
                  <a:pt x="553720" y="0"/>
                </a:lnTo>
                <a:cubicBezTo>
                  <a:pt x="247650" y="0"/>
                  <a:pt x="0" y="247650"/>
                  <a:pt x="0" y="553720"/>
                </a:cubicBezTo>
                <a:cubicBezTo>
                  <a:pt x="0" y="859790"/>
                  <a:pt x="247650" y="1107440"/>
                  <a:pt x="553720" y="1107440"/>
                </a:cubicBezTo>
                <a:lnTo>
                  <a:pt x="5907902" y="1107440"/>
                </a:lnTo>
                <a:lnTo>
                  <a:pt x="5907902" y="0"/>
                </a:lnTo>
                <a:close/>
              </a:path>
            </a:pathLst>
          </a:custGeom>
          <a:solidFill>
            <a:srgbClr val="5BC6D0"/>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400" b="0" i="0" u="none" strike="noStrike" kern="1200" cap="none" spc="0" normalizeH="0" baseline="0" noProof="0" dirty="0">
              <a:ln>
                <a:noFill/>
              </a:ln>
              <a:effectLst/>
              <a:uLnTx/>
              <a:uFillTx/>
              <a:latin typeface="Calibri"/>
              <a:ea typeface="+mn-ea"/>
              <a:cs typeface="+mn-cs"/>
            </a:endParaRPr>
          </a:p>
        </p:txBody>
      </p:sp>
      <p:sp>
        <p:nvSpPr>
          <p:cNvPr id="88" name="CuadroTexto 87">
            <a:extLst>
              <a:ext uri="{FF2B5EF4-FFF2-40B4-BE49-F238E27FC236}">
                <a16:creationId xmlns:a16="http://schemas.microsoft.com/office/drawing/2014/main" id="{ABFAFE12-24D1-5C83-FFAF-D2B8F0160782}"/>
              </a:ext>
            </a:extLst>
          </p:cNvPr>
          <p:cNvSpPr txBox="1"/>
          <p:nvPr/>
        </p:nvSpPr>
        <p:spPr>
          <a:xfrm>
            <a:off x="1293521" y="9485626"/>
            <a:ext cx="4491516" cy="4001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effectLst/>
                <a:uLnTx/>
                <a:uFillTx/>
                <a:latin typeface="Century Gothic" panose="020B0502020202020204" pitchFamily="34" charset="0"/>
                <a:ea typeface="+mn-ea"/>
                <a:cs typeface="+mn-cs"/>
              </a:rPr>
              <a:t>Nota:</a:t>
            </a:r>
          </a:p>
        </p:txBody>
      </p:sp>
      <p:sp>
        <p:nvSpPr>
          <p:cNvPr id="89" name="CuadroTexto 88">
            <a:extLst>
              <a:ext uri="{FF2B5EF4-FFF2-40B4-BE49-F238E27FC236}">
                <a16:creationId xmlns:a16="http://schemas.microsoft.com/office/drawing/2014/main" id="{D900E065-A0EE-12D5-FEB3-66D50F66CAB9}"/>
              </a:ext>
            </a:extLst>
          </p:cNvPr>
          <p:cNvSpPr txBox="1"/>
          <p:nvPr/>
        </p:nvSpPr>
        <p:spPr>
          <a:xfrm>
            <a:off x="5834240" y="9267621"/>
            <a:ext cx="9305578" cy="738664"/>
          </a:xfrm>
          <a:prstGeom prst="rect">
            <a:avLst/>
          </a:prstGeom>
          <a:noFill/>
        </p:spPr>
        <p:txBody>
          <a:bodyPr wrap="square">
            <a:spAutoFit/>
          </a:bodyPr>
          <a:lstStyle/>
          <a:p>
            <a:pPr lvl="0">
              <a:defRPr/>
            </a:pPr>
            <a:r>
              <a:rPr lang="es-MX" sz="1400" dirty="0">
                <a:solidFill>
                  <a:prstClr val="black"/>
                </a:solidFill>
                <a:latin typeface="Century Gothic" panose="020B0502020202020204" pitchFamily="34" charset="0"/>
              </a:rPr>
              <a:t>Se contó con la participación de nuestros proveedores (aliados estratégicos de vinculación externa), los cuales han sido previamente capacitados y supervisados por el personal interno de la Firma para las etapas de levantamiento,  crítica, re contacto y digitación. </a:t>
            </a:r>
            <a:endParaRPr kumimoji="0" lang="es-CO" sz="14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1698361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7" name="Picture 5"/>
          <p:cNvPicPr>
            <a:picLocks noChangeAspect="1"/>
          </p:cNvPicPr>
          <p:nvPr/>
        </p:nvPicPr>
        <p:blipFill>
          <a:blip r:embed="rId4"/>
          <a:srcRect/>
          <a:stretch>
            <a:fillRect/>
          </a:stretch>
        </p:blipFill>
        <p:spPr>
          <a:xfrm>
            <a:off x="152400" y="70057"/>
            <a:ext cx="2438400" cy="1320099"/>
          </a:xfrm>
          <a:prstGeom prst="rect">
            <a:avLst/>
          </a:prstGeom>
        </p:spPr>
      </p:pic>
      <p:sp>
        <p:nvSpPr>
          <p:cNvPr id="10" name="CuadroTexto 9"/>
          <p:cNvSpPr txBox="1"/>
          <p:nvPr/>
        </p:nvSpPr>
        <p:spPr>
          <a:xfrm>
            <a:off x="13862116" y="7097415"/>
            <a:ext cx="1266693" cy="369332"/>
          </a:xfrm>
          <a:prstGeom prst="rect">
            <a:avLst/>
          </a:prstGeom>
          <a:noFill/>
        </p:spPr>
        <p:txBody>
          <a:bodyPr wrap="none" rtlCol="0">
            <a:spAutoFit/>
          </a:bodyPr>
          <a:lstStyle/>
          <a:p>
            <a:r>
              <a:rPr lang="es-CO" dirty="0"/>
              <a:t>Base: 1.431</a:t>
            </a:r>
          </a:p>
        </p:txBody>
      </p:sp>
      <p:sp>
        <p:nvSpPr>
          <p:cNvPr id="11" name="Rectángulo 10"/>
          <p:cNvSpPr/>
          <p:nvPr/>
        </p:nvSpPr>
        <p:spPr>
          <a:xfrm>
            <a:off x="2819401" y="1535202"/>
            <a:ext cx="10668000" cy="830997"/>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latin typeface="Roboto Condensed" panose="02000000000000000000" pitchFamily="2" charset="0"/>
                <a:ea typeface="Roboto Condensed" panose="02000000000000000000" pitchFamily="2" charset="0"/>
              </a:rPr>
              <a:t>Principales desafíos para el 2023 </a:t>
            </a:r>
          </a:p>
          <a:p>
            <a:pPr algn="ctr">
              <a:defRPr sz="1920" b="1" i="0" u="none" strike="noStrike" kern="1200" spc="0" baseline="0">
                <a:solidFill>
                  <a:prstClr val="black">
                    <a:lumMod val="65000"/>
                    <a:lumOff val="35000"/>
                  </a:prstClr>
                </a:solidFill>
                <a:latin typeface="+mn-lt"/>
                <a:ea typeface="+mn-ea"/>
                <a:cs typeface="+mn-cs"/>
              </a:defRPr>
            </a:pPr>
            <a:r>
              <a:rPr lang="es-CO" sz="2400" b="1" dirty="0">
                <a:latin typeface="Roboto Condensed" panose="02000000000000000000" pitchFamily="2" charset="0"/>
                <a:ea typeface="Roboto Condensed" panose="02000000000000000000" pitchFamily="2" charset="0"/>
              </a:rPr>
              <a:t>Medio ambiente</a:t>
            </a:r>
          </a:p>
        </p:txBody>
      </p:sp>
      <p:pic>
        <p:nvPicPr>
          <p:cNvPr id="13" name="Imagen 12"/>
          <p:cNvPicPr>
            <a:picLocks noChangeAspect="1"/>
          </p:cNvPicPr>
          <p:nvPr/>
        </p:nvPicPr>
        <p:blipFill rotWithShape="1">
          <a:blip r:embed="rId5"/>
          <a:srcRect l="933" t="2106" r="2819" b="3509"/>
          <a:stretch/>
        </p:blipFill>
        <p:spPr>
          <a:xfrm>
            <a:off x="4267200" y="2570727"/>
            <a:ext cx="7772401" cy="6019800"/>
          </a:xfrm>
          <a:prstGeom prst="rect">
            <a:avLst/>
          </a:prstGeom>
        </p:spPr>
      </p:pic>
      <p:pic>
        <p:nvPicPr>
          <p:cNvPr id="14" name="Imagen 13"/>
          <p:cNvPicPr>
            <a:picLocks noChangeAspect="1"/>
          </p:cNvPicPr>
          <p:nvPr/>
        </p:nvPicPr>
        <p:blipFill rotWithShape="1">
          <a:blip r:embed="rId6"/>
          <a:srcRect l="41667" t="28518" r="20000" b="30741"/>
          <a:stretch/>
        </p:blipFill>
        <p:spPr>
          <a:xfrm>
            <a:off x="12201150" y="4305300"/>
            <a:ext cx="4588626" cy="2743200"/>
          </a:xfrm>
          <a:prstGeom prst="rect">
            <a:avLst/>
          </a:prstGeom>
        </p:spPr>
      </p:pic>
    </p:spTree>
    <p:extLst>
      <p:ext uri="{BB962C8B-B14F-4D97-AF65-F5344CB8AC3E}">
        <p14:creationId xmlns:p14="http://schemas.microsoft.com/office/powerpoint/2010/main" val="24649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89141" y="9258301"/>
            <a:ext cx="1305449" cy="887881"/>
          </a:xfrm>
          <a:prstGeom prst="rect">
            <a:avLst/>
          </a:prstGeom>
        </p:spPr>
      </p:pic>
      <p:sp>
        <p:nvSpPr>
          <p:cNvPr id="4" name="TextBox 4"/>
          <p:cNvSpPr txBox="1"/>
          <p:nvPr/>
        </p:nvSpPr>
        <p:spPr>
          <a:xfrm>
            <a:off x="4896456" y="254865"/>
            <a:ext cx="7084083" cy="1282402"/>
          </a:xfrm>
          <a:prstGeom prst="rect">
            <a:avLst/>
          </a:prstGeom>
        </p:spPr>
        <p:txBody>
          <a:bodyPr lIns="0" tIns="0" rIns="0" bIns="0" rtlCol="0" anchor="t">
            <a:spAutoFit/>
          </a:bodyPr>
          <a:lstStyle/>
          <a:p>
            <a:pPr algn="ctr">
              <a:lnSpc>
                <a:spcPts val="10030"/>
              </a:lnSpc>
            </a:pPr>
            <a:r>
              <a:rPr lang="en-US" sz="8800" dirty="0">
                <a:solidFill>
                  <a:srgbClr val="0A0A0A"/>
                </a:solidFill>
                <a:latin typeface="Roboto Condensed Bold"/>
              </a:rPr>
              <a:t>Contenido</a:t>
            </a:r>
          </a:p>
        </p:txBody>
      </p:sp>
      <p:sp>
        <p:nvSpPr>
          <p:cNvPr id="5" name="AutoShape 5"/>
          <p:cNvSpPr/>
          <p:nvPr/>
        </p:nvSpPr>
        <p:spPr>
          <a:xfrm>
            <a:off x="17167133" y="0"/>
            <a:ext cx="425413" cy="10287000"/>
          </a:xfrm>
          <a:prstGeom prst="rect">
            <a:avLst/>
          </a:prstGeom>
          <a:solidFill>
            <a:srgbClr val="F8DB31"/>
          </a:solidFill>
        </p:spPr>
      </p:sp>
      <p:sp>
        <p:nvSpPr>
          <p:cNvPr id="6" name="AutoShape 6"/>
          <p:cNvSpPr/>
          <p:nvPr/>
        </p:nvSpPr>
        <p:spPr>
          <a:xfrm flipH="1">
            <a:off x="17818092" y="0"/>
            <a:ext cx="45719" cy="10287000"/>
          </a:xfrm>
          <a:prstGeom prst="rect">
            <a:avLst/>
          </a:prstGeom>
          <a:solidFill>
            <a:srgbClr val="9DD91A"/>
          </a:solidFill>
        </p:spPr>
      </p:sp>
      <p:sp>
        <p:nvSpPr>
          <p:cNvPr id="7" name="AutoShape 7"/>
          <p:cNvSpPr/>
          <p:nvPr/>
        </p:nvSpPr>
        <p:spPr>
          <a:xfrm>
            <a:off x="18013855" y="0"/>
            <a:ext cx="274145" cy="10287000"/>
          </a:xfrm>
          <a:prstGeom prst="rect">
            <a:avLst/>
          </a:prstGeom>
          <a:solidFill>
            <a:srgbClr val="EC748C"/>
          </a:solidFill>
        </p:spPr>
      </p:sp>
      <p:sp>
        <p:nvSpPr>
          <p:cNvPr id="8" name="AutoShape 8"/>
          <p:cNvSpPr/>
          <p:nvPr/>
        </p:nvSpPr>
        <p:spPr>
          <a:xfrm>
            <a:off x="17803200" y="0"/>
            <a:ext cx="274147" cy="10287000"/>
          </a:xfrm>
          <a:prstGeom prst="rect">
            <a:avLst/>
          </a:prstGeom>
          <a:solidFill>
            <a:srgbClr val="5BC6D0"/>
          </a:solidFill>
        </p:spPr>
      </p:sp>
      <p:sp>
        <p:nvSpPr>
          <p:cNvPr id="14" name="AutoShape 9">
            <a:extLst>
              <a:ext uri="{FF2B5EF4-FFF2-40B4-BE49-F238E27FC236}">
                <a16:creationId xmlns:a16="http://schemas.microsoft.com/office/drawing/2014/main" id="{F5D2647D-CE84-71DF-416B-580F79B42EC0}"/>
              </a:ext>
            </a:extLst>
          </p:cNvPr>
          <p:cNvSpPr/>
          <p:nvPr/>
        </p:nvSpPr>
        <p:spPr>
          <a:xfrm>
            <a:off x="17501902" y="0"/>
            <a:ext cx="272486" cy="10287000"/>
          </a:xfrm>
          <a:prstGeom prst="rect">
            <a:avLst/>
          </a:prstGeom>
          <a:solidFill>
            <a:srgbClr val="9DD91A"/>
          </a:solidFill>
        </p:spPr>
      </p:sp>
      <p:sp>
        <p:nvSpPr>
          <p:cNvPr id="89" name="Google Shape;2358;p35">
            <a:extLst>
              <a:ext uri="{FF2B5EF4-FFF2-40B4-BE49-F238E27FC236}">
                <a16:creationId xmlns:a16="http://schemas.microsoft.com/office/drawing/2014/main" id="{A78D0544-71E1-40FB-B2C8-334B246C04EA}"/>
              </a:ext>
            </a:extLst>
          </p:cNvPr>
          <p:cNvSpPr/>
          <p:nvPr/>
        </p:nvSpPr>
        <p:spPr>
          <a:xfrm>
            <a:off x="2734988" y="5723632"/>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359;p35">
            <a:extLst>
              <a:ext uri="{FF2B5EF4-FFF2-40B4-BE49-F238E27FC236}">
                <a16:creationId xmlns:a16="http://schemas.microsoft.com/office/drawing/2014/main" id="{509708A4-01F1-45A6-95BB-F6608EC0D1B3}"/>
              </a:ext>
            </a:extLst>
          </p:cNvPr>
          <p:cNvSpPr/>
          <p:nvPr/>
        </p:nvSpPr>
        <p:spPr>
          <a:xfrm>
            <a:off x="2734988" y="4434245"/>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360;p35">
            <a:extLst>
              <a:ext uri="{FF2B5EF4-FFF2-40B4-BE49-F238E27FC236}">
                <a16:creationId xmlns:a16="http://schemas.microsoft.com/office/drawing/2014/main" id="{ECAA7A93-BD3E-4BA1-9D05-BA7ED805A328}"/>
              </a:ext>
            </a:extLst>
          </p:cNvPr>
          <p:cNvSpPr/>
          <p:nvPr/>
        </p:nvSpPr>
        <p:spPr>
          <a:xfrm>
            <a:off x="2734988" y="3169955"/>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361;p35">
            <a:extLst>
              <a:ext uri="{FF2B5EF4-FFF2-40B4-BE49-F238E27FC236}">
                <a16:creationId xmlns:a16="http://schemas.microsoft.com/office/drawing/2014/main" id="{C1359CE9-55D4-4F35-89E3-A67717618513}"/>
              </a:ext>
            </a:extLst>
          </p:cNvPr>
          <p:cNvSpPr/>
          <p:nvPr/>
        </p:nvSpPr>
        <p:spPr>
          <a:xfrm>
            <a:off x="2734988" y="1878527"/>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362;p35">
            <a:extLst>
              <a:ext uri="{FF2B5EF4-FFF2-40B4-BE49-F238E27FC236}">
                <a16:creationId xmlns:a16="http://schemas.microsoft.com/office/drawing/2014/main" id="{9A8F5C1F-15DC-4D1B-AB5A-85939F1F0412}"/>
              </a:ext>
            </a:extLst>
          </p:cNvPr>
          <p:cNvSpPr/>
          <p:nvPr/>
        </p:nvSpPr>
        <p:spPr>
          <a:xfrm>
            <a:off x="2735069" y="1638300"/>
            <a:ext cx="1551220" cy="1058826"/>
          </a:xfrm>
          <a:custGeom>
            <a:avLst/>
            <a:gdLst/>
            <a:ahLst/>
            <a:cxnLst/>
            <a:rect l="l" t="t" r="r" b="b"/>
            <a:pathLst>
              <a:path w="42132" h="29575" extrusionOk="0">
                <a:moveTo>
                  <a:pt x="3209" y="1"/>
                </a:moveTo>
                <a:cubicBezTo>
                  <a:pt x="1429" y="1"/>
                  <a:pt x="0" y="1429"/>
                  <a:pt x="0" y="3209"/>
                </a:cubicBezTo>
                <a:lnTo>
                  <a:pt x="0" y="29575"/>
                </a:lnTo>
                <a:cubicBezTo>
                  <a:pt x="0" y="27795"/>
                  <a:pt x="1429" y="26342"/>
                  <a:pt x="3209" y="26342"/>
                </a:cubicBezTo>
                <a:lnTo>
                  <a:pt x="34537" y="26342"/>
                </a:lnTo>
                <a:lnTo>
                  <a:pt x="42131" y="13184"/>
                </a:lnTo>
                <a:lnTo>
                  <a:pt x="34537" y="1"/>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363;p35">
            <a:extLst>
              <a:ext uri="{FF2B5EF4-FFF2-40B4-BE49-F238E27FC236}">
                <a16:creationId xmlns:a16="http://schemas.microsoft.com/office/drawing/2014/main" id="{E7A2D3EE-6D64-432A-A7A0-F06965290FF6}"/>
              </a:ext>
            </a:extLst>
          </p:cNvPr>
          <p:cNvSpPr/>
          <p:nvPr/>
        </p:nvSpPr>
        <p:spPr>
          <a:xfrm>
            <a:off x="2735069" y="1868002"/>
            <a:ext cx="1597353" cy="829124"/>
          </a:xfrm>
          <a:custGeom>
            <a:avLst/>
            <a:gdLst/>
            <a:ahLst/>
            <a:cxnLst/>
            <a:rect l="l" t="t" r="r" b="b"/>
            <a:pathLst>
              <a:path w="43385" h="23159" extrusionOk="0">
                <a:moveTo>
                  <a:pt x="38246" y="1"/>
                </a:moveTo>
                <a:lnTo>
                  <a:pt x="42131" y="6768"/>
                </a:lnTo>
                <a:lnTo>
                  <a:pt x="34537" y="19951"/>
                </a:lnTo>
                <a:lnTo>
                  <a:pt x="3209" y="19951"/>
                </a:lnTo>
                <a:cubicBezTo>
                  <a:pt x="1429" y="19951"/>
                  <a:pt x="0" y="21379"/>
                  <a:pt x="0" y="23159"/>
                </a:cubicBezTo>
                <a:cubicBezTo>
                  <a:pt x="0" y="23159"/>
                  <a:pt x="427" y="20878"/>
                  <a:pt x="3133" y="20878"/>
                </a:cubicBezTo>
                <a:lnTo>
                  <a:pt x="35239" y="20878"/>
                </a:lnTo>
                <a:lnTo>
                  <a:pt x="43384" y="6768"/>
                </a:lnTo>
                <a:lnTo>
                  <a:pt x="39499"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364;p35">
            <a:extLst>
              <a:ext uri="{FF2B5EF4-FFF2-40B4-BE49-F238E27FC236}">
                <a16:creationId xmlns:a16="http://schemas.microsoft.com/office/drawing/2014/main" id="{845D1CC5-6AA1-4737-A7DE-BC4616858312}"/>
              </a:ext>
            </a:extLst>
          </p:cNvPr>
          <p:cNvSpPr/>
          <p:nvPr/>
        </p:nvSpPr>
        <p:spPr>
          <a:xfrm>
            <a:off x="2735069" y="3144858"/>
            <a:ext cx="1597353" cy="829124"/>
          </a:xfrm>
          <a:custGeom>
            <a:avLst/>
            <a:gdLst/>
            <a:ahLst/>
            <a:cxnLst/>
            <a:rect l="l" t="t" r="r" b="b"/>
            <a:pathLst>
              <a:path w="43385" h="23159" extrusionOk="0">
                <a:moveTo>
                  <a:pt x="38246" y="0"/>
                </a:moveTo>
                <a:lnTo>
                  <a:pt x="42131" y="6767"/>
                </a:lnTo>
                <a:lnTo>
                  <a:pt x="34537" y="19925"/>
                </a:lnTo>
                <a:lnTo>
                  <a:pt x="3209" y="19925"/>
                </a:lnTo>
                <a:cubicBezTo>
                  <a:pt x="1429" y="19925"/>
                  <a:pt x="0" y="21379"/>
                  <a:pt x="0" y="23158"/>
                </a:cubicBezTo>
                <a:cubicBezTo>
                  <a:pt x="0" y="23158"/>
                  <a:pt x="427" y="20878"/>
                  <a:pt x="3133" y="20878"/>
                </a:cubicBezTo>
                <a:lnTo>
                  <a:pt x="35239" y="20878"/>
                </a:lnTo>
                <a:lnTo>
                  <a:pt x="43384" y="6767"/>
                </a:lnTo>
                <a:lnTo>
                  <a:pt x="39499" y="0"/>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365;p35">
            <a:extLst>
              <a:ext uri="{FF2B5EF4-FFF2-40B4-BE49-F238E27FC236}">
                <a16:creationId xmlns:a16="http://schemas.microsoft.com/office/drawing/2014/main" id="{BF893681-42A6-4ECA-9A00-EDA3367DC359}"/>
              </a:ext>
            </a:extLst>
          </p:cNvPr>
          <p:cNvSpPr/>
          <p:nvPr/>
        </p:nvSpPr>
        <p:spPr>
          <a:xfrm>
            <a:off x="2735069" y="4421679"/>
            <a:ext cx="1597353" cy="829124"/>
          </a:xfrm>
          <a:custGeom>
            <a:avLst/>
            <a:gdLst/>
            <a:ahLst/>
            <a:cxnLst/>
            <a:rect l="l" t="t" r="r" b="b"/>
            <a:pathLst>
              <a:path w="43385" h="23159" extrusionOk="0">
                <a:moveTo>
                  <a:pt x="38246" y="1"/>
                </a:moveTo>
                <a:lnTo>
                  <a:pt x="42131" y="6742"/>
                </a:lnTo>
                <a:lnTo>
                  <a:pt x="34537" y="19925"/>
                </a:lnTo>
                <a:lnTo>
                  <a:pt x="3209" y="19925"/>
                </a:lnTo>
                <a:cubicBezTo>
                  <a:pt x="1429" y="19925"/>
                  <a:pt x="0" y="21379"/>
                  <a:pt x="0" y="23159"/>
                </a:cubicBezTo>
                <a:cubicBezTo>
                  <a:pt x="0" y="23159"/>
                  <a:pt x="427" y="20878"/>
                  <a:pt x="3133" y="20878"/>
                </a:cubicBezTo>
                <a:lnTo>
                  <a:pt x="35239" y="20878"/>
                </a:lnTo>
                <a:lnTo>
                  <a:pt x="43384" y="6742"/>
                </a:lnTo>
                <a:lnTo>
                  <a:pt x="39499"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366;p35">
            <a:extLst>
              <a:ext uri="{FF2B5EF4-FFF2-40B4-BE49-F238E27FC236}">
                <a16:creationId xmlns:a16="http://schemas.microsoft.com/office/drawing/2014/main" id="{83B9C2A6-9DA3-424A-AB59-358A1999642F}"/>
              </a:ext>
            </a:extLst>
          </p:cNvPr>
          <p:cNvSpPr/>
          <p:nvPr/>
        </p:nvSpPr>
        <p:spPr>
          <a:xfrm>
            <a:off x="2735069" y="5698500"/>
            <a:ext cx="1597353" cy="829124"/>
          </a:xfrm>
          <a:custGeom>
            <a:avLst/>
            <a:gdLst/>
            <a:ahLst/>
            <a:cxnLst/>
            <a:rect l="l" t="t" r="r" b="b"/>
            <a:pathLst>
              <a:path w="43385" h="23159" extrusionOk="0">
                <a:moveTo>
                  <a:pt x="38246" y="1"/>
                </a:moveTo>
                <a:lnTo>
                  <a:pt x="42131" y="6743"/>
                </a:lnTo>
                <a:lnTo>
                  <a:pt x="34537" y="19926"/>
                </a:lnTo>
                <a:lnTo>
                  <a:pt x="3209" y="19926"/>
                </a:lnTo>
                <a:cubicBezTo>
                  <a:pt x="1429" y="19926"/>
                  <a:pt x="0" y="21379"/>
                  <a:pt x="0" y="23159"/>
                </a:cubicBezTo>
                <a:cubicBezTo>
                  <a:pt x="0" y="23159"/>
                  <a:pt x="427" y="20878"/>
                  <a:pt x="3133" y="20878"/>
                </a:cubicBezTo>
                <a:lnTo>
                  <a:pt x="35239" y="20878"/>
                </a:lnTo>
                <a:lnTo>
                  <a:pt x="43384" y="6743"/>
                </a:lnTo>
                <a:lnTo>
                  <a:pt x="39499"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367;p35">
            <a:extLst>
              <a:ext uri="{FF2B5EF4-FFF2-40B4-BE49-F238E27FC236}">
                <a16:creationId xmlns:a16="http://schemas.microsoft.com/office/drawing/2014/main" id="{D084153F-4666-44ED-9870-D7DCFF571FD0}"/>
              </a:ext>
            </a:extLst>
          </p:cNvPr>
          <p:cNvSpPr/>
          <p:nvPr/>
        </p:nvSpPr>
        <p:spPr>
          <a:xfrm>
            <a:off x="3122616" y="1638300"/>
            <a:ext cx="769645" cy="943080"/>
          </a:xfrm>
          <a:custGeom>
            <a:avLst/>
            <a:gdLst/>
            <a:ahLst/>
            <a:cxnLst/>
            <a:rect l="l" t="t" r="r" b="b"/>
            <a:pathLst>
              <a:path w="20904" h="26342" extrusionOk="0">
                <a:moveTo>
                  <a:pt x="1" y="1"/>
                </a:moveTo>
                <a:lnTo>
                  <a:pt x="8622" y="26342"/>
                </a:lnTo>
                <a:lnTo>
                  <a:pt x="20903" y="26342"/>
                </a:lnTo>
                <a:lnTo>
                  <a:pt x="12257"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368;p35">
            <a:extLst>
              <a:ext uri="{FF2B5EF4-FFF2-40B4-BE49-F238E27FC236}">
                <a16:creationId xmlns:a16="http://schemas.microsoft.com/office/drawing/2014/main" id="{44C5E177-89CE-414F-8084-21D96D9109F9}"/>
              </a:ext>
            </a:extLst>
          </p:cNvPr>
          <p:cNvSpPr/>
          <p:nvPr/>
        </p:nvSpPr>
        <p:spPr>
          <a:xfrm>
            <a:off x="2843020" y="1638300"/>
            <a:ext cx="514938" cy="943080"/>
          </a:xfrm>
          <a:custGeom>
            <a:avLst/>
            <a:gdLst/>
            <a:ahLst/>
            <a:cxnLst/>
            <a:rect l="l" t="t" r="r" b="b"/>
            <a:pathLst>
              <a:path w="13986" h="26342" extrusionOk="0">
                <a:moveTo>
                  <a:pt x="1" y="1"/>
                </a:moveTo>
                <a:lnTo>
                  <a:pt x="8622" y="26342"/>
                </a:lnTo>
                <a:lnTo>
                  <a:pt x="13986" y="26342"/>
                </a:lnTo>
                <a:lnTo>
                  <a:pt x="5339"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369;p35">
            <a:extLst>
              <a:ext uri="{FF2B5EF4-FFF2-40B4-BE49-F238E27FC236}">
                <a16:creationId xmlns:a16="http://schemas.microsoft.com/office/drawing/2014/main" id="{39960532-974F-48A0-952A-A6255EFAB0DA}"/>
              </a:ext>
            </a:extLst>
          </p:cNvPr>
          <p:cNvSpPr/>
          <p:nvPr/>
        </p:nvSpPr>
        <p:spPr>
          <a:xfrm>
            <a:off x="2735069" y="2915157"/>
            <a:ext cx="1551220" cy="1058826"/>
          </a:xfrm>
          <a:custGeom>
            <a:avLst/>
            <a:gdLst/>
            <a:ahLst/>
            <a:cxnLst/>
            <a:rect l="l" t="t" r="r" b="b"/>
            <a:pathLst>
              <a:path w="42132" h="29575" extrusionOk="0">
                <a:moveTo>
                  <a:pt x="3209" y="0"/>
                </a:moveTo>
                <a:cubicBezTo>
                  <a:pt x="1429" y="0"/>
                  <a:pt x="0" y="1429"/>
                  <a:pt x="0" y="3208"/>
                </a:cubicBezTo>
                <a:lnTo>
                  <a:pt x="0" y="29574"/>
                </a:lnTo>
                <a:cubicBezTo>
                  <a:pt x="0" y="27795"/>
                  <a:pt x="1429" y="26341"/>
                  <a:pt x="3209" y="26341"/>
                </a:cubicBezTo>
                <a:lnTo>
                  <a:pt x="34537" y="26341"/>
                </a:lnTo>
                <a:lnTo>
                  <a:pt x="42131" y="13158"/>
                </a:lnTo>
                <a:lnTo>
                  <a:pt x="34537" y="0"/>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370;p35">
            <a:extLst>
              <a:ext uri="{FF2B5EF4-FFF2-40B4-BE49-F238E27FC236}">
                <a16:creationId xmlns:a16="http://schemas.microsoft.com/office/drawing/2014/main" id="{AA3A8E54-B512-4D1F-A1E0-7657987D3110}"/>
              </a:ext>
            </a:extLst>
          </p:cNvPr>
          <p:cNvSpPr/>
          <p:nvPr/>
        </p:nvSpPr>
        <p:spPr>
          <a:xfrm>
            <a:off x="3122616" y="2915157"/>
            <a:ext cx="769645" cy="943080"/>
          </a:xfrm>
          <a:custGeom>
            <a:avLst/>
            <a:gdLst/>
            <a:ahLst/>
            <a:cxnLst/>
            <a:rect l="l" t="t" r="r" b="b"/>
            <a:pathLst>
              <a:path w="20904" h="26342" extrusionOk="0">
                <a:moveTo>
                  <a:pt x="1" y="0"/>
                </a:moveTo>
                <a:lnTo>
                  <a:pt x="8622" y="26341"/>
                </a:lnTo>
                <a:lnTo>
                  <a:pt x="20903" y="26341"/>
                </a:lnTo>
                <a:lnTo>
                  <a:pt x="12257"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371;p35">
            <a:extLst>
              <a:ext uri="{FF2B5EF4-FFF2-40B4-BE49-F238E27FC236}">
                <a16:creationId xmlns:a16="http://schemas.microsoft.com/office/drawing/2014/main" id="{1B93DDA0-0C7A-436C-A30A-DD672C8FAA85}"/>
              </a:ext>
            </a:extLst>
          </p:cNvPr>
          <p:cNvSpPr/>
          <p:nvPr/>
        </p:nvSpPr>
        <p:spPr>
          <a:xfrm>
            <a:off x="2843020" y="2915157"/>
            <a:ext cx="514938" cy="943080"/>
          </a:xfrm>
          <a:custGeom>
            <a:avLst/>
            <a:gdLst/>
            <a:ahLst/>
            <a:cxnLst/>
            <a:rect l="l" t="t" r="r" b="b"/>
            <a:pathLst>
              <a:path w="13986" h="26342" extrusionOk="0">
                <a:moveTo>
                  <a:pt x="1" y="0"/>
                </a:moveTo>
                <a:lnTo>
                  <a:pt x="8622" y="26341"/>
                </a:lnTo>
                <a:lnTo>
                  <a:pt x="13986" y="26341"/>
                </a:lnTo>
                <a:lnTo>
                  <a:pt x="5339"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372;p35">
            <a:extLst>
              <a:ext uri="{FF2B5EF4-FFF2-40B4-BE49-F238E27FC236}">
                <a16:creationId xmlns:a16="http://schemas.microsoft.com/office/drawing/2014/main" id="{76CE8874-8FFD-4AAA-A401-0CE05156CBAD}"/>
              </a:ext>
            </a:extLst>
          </p:cNvPr>
          <p:cNvSpPr/>
          <p:nvPr/>
        </p:nvSpPr>
        <p:spPr>
          <a:xfrm>
            <a:off x="2735069" y="4191977"/>
            <a:ext cx="1551220" cy="1058826"/>
          </a:xfrm>
          <a:custGeom>
            <a:avLst/>
            <a:gdLst/>
            <a:ahLst/>
            <a:cxnLst/>
            <a:rect l="l" t="t" r="r" b="b"/>
            <a:pathLst>
              <a:path w="42132" h="29575" extrusionOk="0">
                <a:moveTo>
                  <a:pt x="3209" y="0"/>
                </a:moveTo>
                <a:cubicBezTo>
                  <a:pt x="1429" y="0"/>
                  <a:pt x="0" y="1429"/>
                  <a:pt x="0" y="3209"/>
                </a:cubicBezTo>
                <a:lnTo>
                  <a:pt x="0" y="29575"/>
                </a:lnTo>
                <a:cubicBezTo>
                  <a:pt x="0" y="27795"/>
                  <a:pt x="1429" y="26341"/>
                  <a:pt x="3209" y="26341"/>
                </a:cubicBezTo>
                <a:lnTo>
                  <a:pt x="34537" y="26341"/>
                </a:lnTo>
                <a:lnTo>
                  <a:pt x="42131" y="13158"/>
                </a:lnTo>
                <a:lnTo>
                  <a:pt x="34537" y="0"/>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373;p35">
            <a:extLst>
              <a:ext uri="{FF2B5EF4-FFF2-40B4-BE49-F238E27FC236}">
                <a16:creationId xmlns:a16="http://schemas.microsoft.com/office/drawing/2014/main" id="{F26FAC23-A595-4966-BD0E-06966AF9B20C}"/>
              </a:ext>
            </a:extLst>
          </p:cNvPr>
          <p:cNvSpPr/>
          <p:nvPr/>
        </p:nvSpPr>
        <p:spPr>
          <a:xfrm>
            <a:off x="3122616" y="4191977"/>
            <a:ext cx="769645" cy="943080"/>
          </a:xfrm>
          <a:custGeom>
            <a:avLst/>
            <a:gdLst/>
            <a:ahLst/>
            <a:cxnLst/>
            <a:rect l="l" t="t" r="r" b="b"/>
            <a:pathLst>
              <a:path w="20904" h="26342" extrusionOk="0">
                <a:moveTo>
                  <a:pt x="1" y="0"/>
                </a:moveTo>
                <a:lnTo>
                  <a:pt x="8622" y="26341"/>
                </a:lnTo>
                <a:lnTo>
                  <a:pt x="20903" y="26341"/>
                </a:lnTo>
                <a:lnTo>
                  <a:pt x="12257"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374;p35">
            <a:extLst>
              <a:ext uri="{FF2B5EF4-FFF2-40B4-BE49-F238E27FC236}">
                <a16:creationId xmlns:a16="http://schemas.microsoft.com/office/drawing/2014/main" id="{CE0B6B7A-89DB-4051-9B17-F54E1287B7D8}"/>
              </a:ext>
            </a:extLst>
          </p:cNvPr>
          <p:cNvSpPr/>
          <p:nvPr/>
        </p:nvSpPr>
        <p:spPr>
          <a:xfrm>
            <a:off x="2843020" y="4191977"/>
            <a:ext cx="514938" cy="943080"/>
          </a:xfrm>
          <a:custGeom>
            <a:avLst/>
            <a:gdLst/>
            <a:ahLst/>
            <a:cxnLst/>
            <a:rect l="l" t="t" r="r" b="b"/>
            <a:pathLst>
              <a:path w="13986" h="26342" extrusionOk="0">
                <a:moveTo>
                  <a:pt x="1" y="0"/>
                </a:moveTo>
                <a:lnTo>
                  <a:pt x="8622" y="26341"/>
                </a:lnTo>
                <a:lnTo>
                  <a:pt x="13986" y="26341"/>
                </a:lnTo>
                <a:lnTo>
                  <a:pt x="5339"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375;p35">
            <a:extLst>
              <a:ext uri="{FF2B5EF4-FFF2-40B4-BE49-F238E27FC236}">
                <a16:creationId xmlns:a16="http://schemas.microsoft.com/office/drawing/2014/main" id="{C15F1C45-76C6-48AC-8821-C8F9EC69C7A7}"/>
              </a:ext>
            </a:extLst>
          </p:cNvPr>
          <p:cNvSpPr/>
          <p:nvPr/>
        </p:nvSpPr>
        <p:spPr>
          <a:xfrm>
            <a:off x="2735069" y="5468798"/>
            <a:ext cx="1551220" cy="1058826"/>
          </a:xfrm>
          <a:custGeom>
            <a:avLst/>
            <a:gdLst/>
            <a:ahLst/>
            <a:cxnLst/>
            <a:rect l="l" t="t" r="r" b="b"/>
            <a:pathLst>
              <a:path w="42132" h="29575" extrusionOk="0">
                <a:moveTo>
                  <a:pt x="3209" y="1"/>
                </a:moveTo>
                <a:cubicBezTo>
                  <a:pt x="1429" y="1"/>
                  <a:pt x="0" y="1429"/>
                  <a:pt x="0" y="3209"/>
                </a:cubicBezTo>
                <a:lnTo>
                  <a:pt x="0" y="29575"/>
                </a:lnTo>
                <a:cubicBezTo>
                  <a:pt x="0" y="27795"/>
                  <a:pt x="1429" y="26342"/>
                  <a:pt x="3209" y="26342"/>
                </a:cubicBezTo>
                <a:lnTo>
                  <a:pt x="34537" y="26342"/>
                </a:lnTo>
                <a:lnTo>
                  <a:pt x="42131" y="13159"/>
                </a:lnTo>
                <a:lnTo>
                  <a:pt x="34537" y="1"/>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376;p35">
            <a:extLst>
              <a:ext uri="{FF2B5EF4-FFF2-40B4-BE49-F238E27FC236}">
                <a16:creationId xmlns:a16="http://schemas.microsoft.com/office/drawing/2014/main" id="{312230B5-45E1-4ED7-B089-4E54D300F8CD}"/>
              </a:ext>
            </a:extLst>
          </p:cNvPr>
          <p:cNvSpPr/>
          <p:nvPr/>
        </p:nvSpPr>
        <p:spPr>
          <a:xfrm>
            <a:off x="3122616" y="5468798"/>
            <a:ext cx="769645" cy="943080"/>
          </a:xfrm>
          <a:custGeom>
            <a:avLst/>
            <a:gdLst/>
            <a:ahLst/>
            <a:cxnLst/>
            <a:rect l="l" t="t" r="r" b="b"/>
            <a:pathLst>
              <a:path w="20904" h="26342" extrusionOk="0">
                <a:moveTo>
                  <a:pt x="1" y="1"/>
                </a:moveTo>
                <a:lnTo>
                  <a:pt x="8622" y="26342"/>
                </a:lnTo>
                <a:lnTo>
                  <a:pt x="20903" y="26342"/>
                </a:lnTo>
                <a:lnTo>
                  <a:pt x="12257"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377;p35">
            <a:extLst>
              <a:ext uri="{FF2B5EF4-FFF2-40B4-BE49-F238E27FC236}">
                <a16:creationId xmlns:a16="http://schemas.microsoft.com/office/drawing/2014/main" id="{E63B5A2B-AEB4-43C2-BDBE-1FD3C6BD6D43}"/>
              </a:ext>
            </a:extLst>
          </p:cNvPr>
          <p:cNvSpPr/>
          <p:nvPr/>
        </p:nvSpPr>
        <p:spPr>
          <a:xfrm>
            <a:off x="2843020" y="5468798"/>
            <a:ext cx="514938" cy="943080"/>
          </a:xfrm>
          <a:custGeom>
            <a:avLst/>
            <a:gdLst/>
            <a:ahLst/>
            <a:cxnLst/>
            <a:rect l="l" t="t" r="r" b="b"/>
            <a:pathLst>
              <a:path w="13986" h="26342" extrusionOk="0">
                <a:moveTo>
                  <a:pt x="1" y="1"/>
                </a:moveTo>
                <a:lnTo>
                  <a:pt x="8622" y="26342"/>
                </a:lnTo>
                <a:lnTo>
                  <a:pt x="13986" y="26342"/>
                </a:lnTo>
                <a:lnTo>
                  <a:pt x="5339"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378;p35">
            <a:extLst>
              <a:ext uri="{FF2B5EF4-FFF2-40B4-BE49-F238E27FC236}">
                <a16:creationId xmlns:a16="http://schemas.microsoft.com/office/drawing/2014/main" id="{CD634595-A190-4220-8BF4-AB2A341F9457}"/>
              </a:ext>
            </a:extLst>
          </p:cNvPr>
          <p:cNvSpPr/>
          <p:nvPr/>
        </p:nvSpPr>
        <p:spPr>
          <a:xfrm>
            <a:off x="3338554" y="1783654"/>
            <a:ext cx="769609" cy="648793"/>
          </a:xfrm>
          <a:custGeom>
            <a:avLst/>
            <a:gdLst/>
            <a:ahLst/>
            <a:cxnLst/>
            <a:rect l="l" t="t" r="r" b="b"/>
            <a:pathLst>
              <a:path w="20903" h="18122" extrusionOk="0">
                <a:moveTo>
                  <a:pt x="5239" y="1"/>
                </a:moveTo>
                <a:lnTo>
                  <a:pt x="1" y="9049"/>
                </a:lnTo>
                <a:lnTo>
                  <a:pt x="5239" y="18121"/>
                </a:lnTo>
                <a:lnTo>
                  <a:pt x="15690" y="18121"/>
                </a:lnTo>
                <a:lnTo>
                  <a:pt x="20903" y="9049"/>
                </a:lnTo>
                <a:lnTo>
                  <a:pt x="15690" y="1"/>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Fira Sans Extra Condensed Medium"/>
              <a:sym typeface="Fira Sans Extra Condensed Medium"/>
            </a:endParaRPr>
          </a:p>
        </p:txBody>
      </p:sp>
      <p:sp>
        <p:nvSpPr>
          <p:cNvPr id="110" name="Google Shape;2379;p35">
            <a:extLst>
              <a:ext uri="{FF2B5EF4-FFF2-40B4-BE49-F238E27FC236}">
                <a16:creationId xmlns:a16="http://schemas.microsoft.com/office/drawing/2014/main" id="{303DA59A-7D58-4F9B-A18C-9A2E56B41A12}"/>
              </a:ext>
            </a:extLst>
          </p:cNvPr>
          <p:cNvSpPr/>
          <p:nvPr/>
        </p:nvSpPr>
        <p:spPr>
          <a:xfrm>
            <a:off x="3338554" y="1783654"/>
            <a:ext cx="246424" cy="648793"/>
          </a:xfrm>
          <a:custGeom>
            <a:avLst/>
            <a:gdLst/>
            <a:ahLst/>
            <a:cxnLst/>
            <a:rect l="l" t="t" r="r" b="b"/>
            <a:pathLst>
              <a:path w="6693" h="18122" extrusionOk="0">
                <a:moveTo>
                  <a:pt x="5239" y="1"/>
                </a:moveTo>
                <a:lnTo>
                  <a:pt x="1" y="9049"/>
                </a:lnTo>
                <a:lnTo>
                  <a:pt x="5239" y="18121"/>
                </a:lnTo>
                <a:lnTo>
                  <a:pt x="6692" y="18121"/>
                </a:lnTo>
                <a:lnTo>
                  <a:pt x="1454" y="9049"/>
                </a:lnTo>
                <a:lnTo>
                  <a:pt x="6692"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380;p35">
            <a:extLst>
              <a:ext uri="{FF2B5EF4-FFF2-40B4-BE49-F238E27FC236}">
                <a16:creationId xmlns:a16="http://schemas.microsoft.com/office/drawing/2014/main" id="{4234A5E9-6203-461B-AA08-D6647B605594}"/>
              </a:ext>
            </a:extLst>
          </p:cNvPr>
          <p:cNvSpPr/>
          <p:nvPr/>
        </p:nvSpPr>
        <p:spPr>
          <a:xfrm>
            <a:off x="3338554" y="3060510"/>
            <a:ext cx="769609" cy="648757"/>
          </a:xfrm>
          <a:custGeom>
            <a:avLst/>
            <a:gdLst/>
            <a:ahLst/>
            <a:cxnLst/>
            <a:rect l="l" t="t" r="r" b="b"/>
            <a:pathLst>
              <a:path w="20903" h="18121" extrusionOk="0">
                <a:moveTo>
                  <a:pt x="5239" y="0"/>
                </a:moveTo>
                <a:lnTo>
                  <a:pt x="1" y="9048"/>
                </a:lnTo>
                <a:lnTo>
                  <a:pt x="5239" y="18121"/>
                </a:lnTo>
                <a:lnTo>
                  <a:pt x="15690" y="18121"/>
                </a:lnTo>
                <a:lnTo>
                  <a:pt x="20903" y="9048"/>
                </a:lnTo>
                <a:lnTo>
                  <a:pt x="15690" y="0"/>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6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Arial"/>
              <a:sym typeface="Arial"/>
            </a:endParaRPr>
          </a:p>
        </p:txBody>
      </p:sp>
      <p:sp>
        <p:nvSpPr>
          <p:cNvPr id="112" name="Google Shape;2381;p35">
            <a:extLst>
              <a:ext uri="{FF2B5EF4-FFF2-40B4-BE49-F238E27FC236}">
                <a16:creationId xmlns:a16="http://schemas.microsoft.com/office/drawing/2014/main" id="{9776EFA5-5462-4DD4-BA0B-A7593248D6B5}"/>
              </a:ext>
            </a:extLst>
          </p:cNvPr>
          <p:cNvSpPr/>
          <p:nvPr/>
        </p:nvSpPr>
        <p:spPr>
          <a:xfrm>
            <a:off x="3338554" y="4337331"/>
            <a:ext cx="769609" cy="647862"/>
          </a:xfrm>
          <a:custGeom>
            <a:avLst/>
            <a:gdLst/>
            <a:ahLst/>
            <a:cxnLst/>
            <a:rect l="l" t="t" r="r" b="b"/>
            <a:pathLst>
              <a:path w="20903" h="18096" extrusionOk="0">
                <a:moveTo>
                  <a:pt x="5239" y="1"/>
                </a:moveTo>
                <a:lnTo>
                  <a:pt x="1" y="9048"/>
                </a:lnTo>
                <a:lnTo>
                  <a:pt x="5239" y="18096"/>
                </a:lnTo>
                <a:lnTo>
                  <a:pt x="15690" y="18096"/>
                </a:lnTo>
                <a:lnTo>
                  <a:pt x="20903" y="9048"/>
                </a:lnTo>
                <a:lnTo>
                  <a:pt x="15690" y="1"/>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6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Arial"/>
              <a:sym typeface="Arial"/>
            </a:endParaRPr>
          </a:p>
        </p:txBody>
      </p:sp>
      <p:sp>
        <p:nvSpPr>
          <p:cNvPr id="113" name="Google Shape;2382;p35">
            <a:extLst>
              <a:ext uri="{FF2B5EF4-FFF2-40B4-BE49-F238E27FC236}">
                <a16:creationId xmlns:a16="http://schemas.microsoft.com/office/drawing/2014/main" id="{923B3FD7-674E-4C4B-A395-1D32613C1E6F}"/>
              </a:ext>
            </a:extLst>
          </p:cNvPr>
          <p:cNvSpPr/>
          <p:nvPr/>
        </p:nvSpPr>
        <p:spPr>
          <a:xfrm>
            <a:off x="3338554" y="5614187"/>
            <a:ext cx="769609" cy="647862"/>
          </a:xfrm>
          <a:custGeom>
            <a:avLst/>
            <a:gdLst/>
            <a:ahLst/>
            <a:cxnLst/>
            <a:rect l="l" t="t" r="r" b="b"/>
            <a:pathLst>
              <a:path w="20903" h="18096" extrusionOk="0">
                <a:moveTo>
                  <a:pt x="5239" y="0"/>
                </a:moveTo>
                <a:lnTo>
                  <a:pt x="1" y="9048"/>
                </a:lnTo>
                <a:lnTo>
                  <a:pt x="5239" y="18095"/>
                </a:lnTo>
                <a:lnTo>
                  <a:pt x="15690" y="18095"/>
                </a:lnTo>
                <a:lnTo>
                  <a:pt x="20903" y="9048"/>
                </a:lnTo>
                <a:lnTo>
                  <a:pt x="15690" y="0"/>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6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Arial"/>
              <a:sym typeface="Arial"/>
            </a:endParaRPr>
          </a:p>
        </p:txBody>
      </p:sp>
      <p:sp>
        <p:nvSpPr>
          <p:cNvPr id="114" name="Google Shape;2383;p35">
            <a:extLst>
              <a:ext uri="{FF2B5EF4-FFF2-40B4-BE49-F238E27FC236}">
                <a16:creationId xmlns:a16="http://schemas.microsoft.com/office/drawing/2014/main" id="{7E1AF727-3542-40B5-99D5-39141BF19854}"/>
              </a:ext>
            </a:extLst>
          </p:cNvPr>
          <p:cNvSpPr/>
          <p:nvPr/>
        </p:nvSpPr>
        <p:spPr>
          <a:xfrm>
            <a:off x="3338554" y="3060510"/>
            <a:ext cx="246424" cy="648757"/>
          </a:xfrm>
          <a:custGeom>
            <a:avLst/>
            <a:gdLst/>
            <a:ahLst/>
            <a:cxnLst/>
            <a:rect l="l" t="t" r="r" b="b"/>
            <a:pathLst>
              <a:path w="6693" h="18121" extrusionOk="0">
                <a:moveTo>
                  <a:pt x="5239" y="0"/>
                </a:moveTo>
                <a:lnTo>
                  <a:pt x="1" y="9048"/>
                </a:lnTo>
                <a:lnTo>
                  <a:pt x="5239" y="18121"/>
                </a:lnTo>
                <a:lnTo>
                  <a:pt x="6692" y="18121"/>
                </a:lnTo>
                <a:lnTo>
                  <a:pt x="1454" y="9048"/>
                </a:lnTo>
                <a:lnTo>
                  <a:pt x="6692" y="0"/>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384;p35">
            <a:extLst>
              <a:ext uri="{FF2B5EF4-FFF2-40B4-BE49-F238E27FC236}">
                <a16:creationId xmlns:a16="http://schemas.microsoft.com/office/drawing/2014/main" id="{ABD77214-02DD-4619-A0A0-712C6E810453}"/>
              </a:ext>
            </a:extLst>
          </p:cNvPr>
          <p:cNvSpPr/>
          <p:nvPr/>
        </p:nvSpPr>
        <p:spPr>
          <a:xfrm>
            <a:off x="3338554" y="4339121"/>
            <a:ext cx="246424" cy="648793"/>
          </a:xfrm>
          <a:custGeom>
            <a:avLst/>
            <a:gdLst/>
            <a:ahLst/>
            <a:cxnLst/>
            <a:rect l="l" t="t" r="r" b="b"/>
            <a:pathLst>
              <a:path w="6693" h="18122" extrusionOk="0">
                <a:moveTo>
                  <a:pt x="5239" y="1"/>
                </a:moveTo>
                <a:lnTo>
                  <a:pt x="1" y="9048"/>
                </a:lnTo>
                <a:lnTo>
                  <a:pt x="5239" y="18121"/>
                </a:lnTo>
                <a:lnTo>
                  <a:pt x="6692" y="18121"/>
                </a:lnTo>
                <a:lnTo>
                  <a:pt x="1454" y="9048"/>
                </a:lnTo>
                <a:lnTo>
                  <a:pt x="6692"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385;p35">
            <a:extLst>
              <a:ext uri="{FF2B5EF4-FFF2-40B4-BE49-F238E27FC236}">
                <a16:creationId xmlns:a16="http://schemas.microsoft.com/office/drawing/2014/main" id="{3C6CBBDE-2D35-466E-9006-EAB02B83283D}"/>
              </a:ext>
            </a:extLst>
          </p:cNvPr>
          <p:cNvSpPr/>
          <p:nvPr/>
        </p:nvSpPr>
        <p:spPr>
          <a:xfrm>
            <a:off x="3338554" y="5614187"/>
            <a:ext cx="246424" cy="647862"/>
          </a:xfrm>
          <a:custGeom>
            <a:avLst/>
            <a:gdLst/>
            <a:ahLst/>
            <a:cxnLst/>
            <a:rect l="l" t="t" r="r" b="b"/>
            <a:pathLst>
              <a:path w="6693" h="18096" extrusionOk="0">
                <a:moveTo>
                  <a:pt x="5239" y="0"/>
                </a:moveTo>
                <a:lnTo>
                  <a:pt x="1" y="9048"/>
                </a:lnTo>
                <a:lnTo>
                  <a:pt x="5239" y="18095"/>
                </a:lnTo>
                <a:lnTo>
                  <a:pt x="6692" y="18095"/>
                </a:lnTo>
                <a:lnTo>
                  <a:pt x="1454" y="9048"/>
                </a:lnTo>
                <a:lnTo>
                  <a:pt x="6692" y="0"/>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358;p35">
            <a:extLst>
              <a:ext uri="{FF2B5EF4-FFF2-40B4-BE49-F238E27FC236}">
                <a16:creationId xmlns:a16="http://schemas.microsoft.com/office/drawing/2014/main" id="{9405AA66-EF9D-427D-8A63-73FA19E42289}"/>
              </a:ext>
            </a:extLst>
          </p:cNvPr>
          <p:cNvSpPr/>
          <p:nvPr/>
        </p:nvSpPr>
        <p:spPr>
          <a:xfrm>
            <a:off x="2734988" y="8422196"/>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359;p35">
            <a:extLst>
              <a:ext uri="{FF2B5EF4-FFF2-40B4-BE49-F238E27FC236}">
                <a16:creationId xmlns:a16="http://schemas.microsoft.com/office/drawing/2014/main" id="{0672D2BC-4A04-4F03-83DE-77D1A05392C5}"/>
              </a:ext>
            </a:extLst>
          </p:cNvPr>
          <p:cNvSpPr/>
          <p:nvPr/>
        </p:nvSpPr>
        <p:spPr>
          <a:xfrm>
            <a:off x="2734988" y="7132809"/>
            <a:ext cx="11307868" cy="943868"/>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365;p35">
            <a:extLst>
              <a:ext uri="{FF2B5EF4-FFF2-40B4-BE49-F238E27FC236}">
                <a16:creationId xmlns:a16="http://schemas.microsoft.com/office/drawing/2014/main" id="{D19A9DF2-86EB-4997-B878-FC543F10655A}"/>
              </a:ext>
            </a:extLst>
          </p:cNvPr>
          <p:cNvSpPr/>
          <p:nvPr/>
        </p:nvSpPr>
        <p:spPr>
          <a:xfrm>
            <a:off x="2735069" y="7120243"/>
            <a:ext cx="1597353" cy="829124"/>
          </a:xfrm>
          <a:custGeom>
            <a:avLst/>
            <a:gdLst/>
            <a:ahLst/>
            <a:cxnLst/>
            <a:rect l="l" t="t" r="r" b="b"/>
            <a:pathLst>
              <a:path w="43385" h="23159" extrusionOk="0">
                <a:moveTo>
                  <a:pt x="38246" y="1"/>
                </a:moveTo>
                <a:lnTo>
                  <a:pt x="42131" y="6742"/>
                </a:lnTo>
                <a:lnTo>
                  <a:pt x="34537" y="19925"/>
                </a:lnTo>
                <a:lnTo>
                  <a:pt x="3209" y="19925"/>
                </a:lnTo>
                <a:cubicBezTo>
                  <a:pt x="1429" y="19925"/>
                  <a:pt x="0" y="21379"/>
                  <a:pt x="0" y="23159"/>
                </a:cubicBezTo>
                <a:cubicBezTo>
                  <a:pt x="0" y="23159"/>
                  <a:pt x="427" y="20878"/>
                  <a:pt x="3133" y="20878"/>
                </a:cubicBezTo>
                <a:lnTo>
                  <a:pt x="35239" y="20878"/>
                </a:lnTo>
                <a:lnTo>
                  <a:pt x="43384" y="6742"/>
                </a:lnTo>
                <a:lnTo>
                  <a:pt x="39499"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366;p35">
            <a:extLst>
              <a:ext uri="{FF2B5EF4-FFF2-40B4-BE49-F238E27FC236}">
                <a16:creationId xmlns:a16="http://schemas.microsoft.com/office/drawing/2014/main" id="{4DEC3413-099E-48E7-B578-FBC2DF749F59}"/>
              </a:ext>
            </a:extLst>
          </p:cNvPr>
          <p:cNvSpPr/>
          <p:nvPr/>
        </p:nvSpPr>
        <p:spPr>
          <a:xfrm>
            <a:off x="2735069" y="8397064"/>
            <a:ext cx="1597353" cy="829124"/>
          </a:xfrm>
          <a:custGeom>
            <a:avLst/>
            <a:gdLst/>
            <a:ahLst/>
            <a:cxnLst/>
            <a:rect l="l" t="t" r="r" b="b"/>
            <a:pathLst>
              <a:path w="43385" h="23159" extrusionOk="0">
                <a:moveTo>
                  <a:pt x="38246" y="1"/>
                </a:moveTo>
                <a:lnTo>
                  <a:pt x="42131" y="6743"/>
                </a:lnTo>
                <a:lnTo>
                  <a:pt x="34537" y="19926"/>
                </a:lnTo>
                <a:lnTo>
                  <a:pt x="3209" y="19926"/>
                </a:lnTo>
                <a:cubicBezTo>
                  <a:pt x="1429" y="19926"/>
                  <a:pt x="0" y="21379"/>
                  <a:pt x="0" y="23159"/>
                </a:cubicBezTo>
                <a:cubicBezTo>
                  <a:pt x="0" y="23159"/>
                  <a:pt x="427" y="20878"/>
                  <a:pt x="3133" y="20878"/>
                </a:cubicBezTo>
                <a:lnTo>
                  <a:pt x="35239" y="20878"/>
                </a:lnTo>
                <a:lnTo>
                  <a:pt x="43384" y="6743"/>
                </a:lnTo>
                <a:lnTo>
                  <a:pt x="39499"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372;p35">
            <a:extLst>
              <a:ext uri="{FF2B5EF4-FFF2-40B4-BE49-F238E27FC236}">
                <a16:creationId xmlns:a16="http://schemas.microsoft.com/office/drawing/2014/main" id="{762491E3-68A4-463C-AF2D-D62298B59A92}"/>
              </a:ext>
            </a:extLst>
          </p:cNvPr>
          <p:cNvSpPr/>
          <p:nvPr/>
        </p:nvSpPr>
        <p:spPr>
          <a:xfrm>
            <a:off x="2735069" y="6890541"/>
            <a:ext cx="1551220" cy="1058826"/>
          </a:xfrm>
          <a:custGeom>
            <a:avLst/>
            <a:gdLst/>
            <a:ahLst/>
            <a:cxnLst/>
            <a:rect l="l" t="t" r="r" b="b"/>
            <a:pathLst>
              <a:path w="42132" h="29575" extrusionOk="0">
                <a:moveTo>
                  <a:pt x="3209" y="0"/>
                </a:moveTo>
                <a:cubicBezTo>
                  <a:pt x="1429" y="0"/>
                  <a:pt x="0" y="1429"/>
                  <a:pt x="0" y="3209"/>
                </a:cubicBezTo>
                <a:lnTo>
                  <a:pt x="0" y="29575"/>
                </a:lnTo>
                <a:cubicBezTo>
                  <a:pt x="0" y="27795"/>
                  <a:pt x="1429" y="26341"/>
                  <a:pt x="3209" y="26341"/>
                </a:cubicBezTo>
                <a:lnTo>
                  <a:pt x="34537" y="26341"/>
                </a:lnTo>
                <a:lnTo>
                  <a:pt x="42131" y="13158"/>
                </a:lnTo>
                <a:lnTo>
                  <a:pt x="34537" y="0"/>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373;p35">
            <a:extLst>
              <a:ext uri="{FF2B5EF4-FFF2-40B4-BE49-F238E27FC236}">
                <a16:creationId xmlns:a16="http://schemas.microsoft.com/office/drawing/2014/main" id="{D4B8B689-D1BD-4B48-A1B4-45628E78E137}"/>
              </a:ext>
            </a:extLst>
          </p:cNvPr>
          <p:cNvSpPr/>
          <p:nvPr/>
        </p:nvSpPr>
        <p:spPr>
          <a:xfrm>
            <a:off x="3122616" y="6890541"/>
            <a:ext cx="769645" cy="943080"/>
          </a:xfrm>
          <a:custGeom>
            <a:avLst/>
            <a:gdLst/>
            <a:ahLst/>
            <a:cxnLst/>
            <a:rect l="l" t="t" r="r" b="b"/>
            <a:pathLst>
              <a:path w="20904" h="26342" extrusionOk="0">
                <a:moveTo>
                  <a:pt x="1" y="0"/>
                </a:moveTo>
                <a:lnTo>
                  <a:pt x="8622" y="26341"/>
                </a:lnTo>
                <a:lnTo>
                  <a:pt x="20903" y="26341"/>
                </a:lnTo>
                <a:lnTo>
                  <a:pt x="12257"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374;p35">
            <a:extLst>
              <a:ext uri="{FF2B5EF4-FFF2-40B4-BE49-F238E27FC236}">
                <a16:creationId xmlns:a16="http://schemas.microsoft.com/office/drawing/2014/main" id="{0EC4B6B0-5D34-41FD-B9A4-B3C764BDD2E2}"/>
              </a:ext>
            </a:extLst>
          </p:cNvPr>
          <p:cNvSpPr/>
          <p:nvPr/>
        </p:nvSpPr>
        <p:spPr>
          <a:xfrm>
            <a:off x="2843020" y="6890541"/>
            <a:ext cx="514938" cy="943080"/>
          </a:xfrm>
          <a:custGeom>
            <a:avLst/>
            <a:gdLst/>
            <a:ahLst/>
            <a:cxnLst/>
            <a:rect l="l" t="t" r="r" b="b"/>
            <a:pathLst>
              <a:path w="13986" h="26342" extrusionOk="0">
                <a:moveTo>
                  <a:pt x="1" y="0"/>
                </a:moveTo>
                <a:lnTo>
                  <a:pt x="8622" y="26341"/>
                </a:lnTo>
                <a:lnTo>
                  <a:pt x="13986" y="26341"/>
                </a:lnTo>
                <a:lnTo>
                  <a:pt x="5339" y="0"/>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375;p35">
            <a:extLst>
              <a:ext uri="{FF2B5EF4-FFF2-40B4-BE49-F238E27FC236}">
                <a16:creationId xmlns:a16="http://schemas.microsoft.com/office/drawing/2014/main" id="{05DD5373-A8D5-4C22-8636-1D2D68B94E47}"/>
              </a:ext>
            </a:extLst>
          </p:cNvPr>
          <p:cNvSpPr/>
          <p:nvPr/>
        </p:nvSpPr>
        <p:spPr>
          <a:xfrm>
            <a:off x="2735069" y="8167362"/>
            <a:ext cx="1551220" cy="1058826"/>
          </a:xfrm>
          <a:custGeom>
            <a:avLst/>
            <a:gdLst/>
            <a:ahLst/>
            <a:cxnLst/>
            <a:rect l="l" t="t" r="r" b="b"/>
            <a:pathLst>
              <a:path w="42132" h="29575" extrusionOk="0">
                <a:moveTo>
                  <a:pt x="3209" y="1"/>
                </a:moveTo>
                <a:cubicBezTo>
                  <a:pt x="1429" y="1"/>
                  <a:pt x="0" y="1429"/>
                  <a:pt x="0" y="3209"/>
                </a:cubicBezTo>
                <a:lnTo>
                  <a:pt x="0" y="29575"/>
                </a:lnTo>
                <a:cubicBezTo>
                  <a:pt x="0" y="27795"/>
                  <a:pt x="1429" y="26342"/>
                  <a:pt x="3209" y="26342"/>
                </a:cubicBezTo>
                <a:lnTo>
                  <a:pt x="34537" y="26342"/>
                </a:lnTo>
                <a:lnTo>
                  <a:pt x="42131" y="13159"/>
                </a:lnTo>
                <a:lnTo>
                  <a:pt x="34537" y="1"/>
                </a:lnTo>
                <a:close/>
              </a:path>
            </a:pathLst>
          </a:custGeom>
          <a:solidFill>
            <a:srgbClr val="5BC6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376;p35">
            <a:extLst>
              <a:ext uri="{FF2B5EF4-FFF2-40B4-BE49-F238E27FC236}">
                <a16:creationId xmlns:a16="http://schemas.microsoft.com/office/drawing/2014/main" id="{2F637260-F75E-4406-A6D0-BF37C9522780}"/>
              </a:ext>
            </a:extLst>
          </p:cNvPr>
          <p:cNvSpPr/>
          <p:nvPr/>
        </p:nvSpPr>
        <p:spPr>
          <a:xfrm>
            <a:off x="3122616" y="8167362"/>
            <a:ext cx="769645" cy="943080"/>
          </a:xfrm>
          <a:custGeom>
            <a:avLst/>
            <a:gdLst/>
            <a:ahLst/>
            <a:cxnLst/>
            <a:rect l="l" t="t" r="r" b="b"/>
            <a:pathLst>
              <a:path w="20904" h="26342" extrusionOk="0">
                <a:moveTo>
                  <a:pt x="1" y="1"/>
                </a:moveTo>
                <a:lnTo>
                  <a:pt x="8622" y="26342"/>
                </a:lnTo>
                <a:lnTo>
                  <a:pt x="20903" y="26342"/>
                </a:lnTo>
                <a:lnTo>
                  <a:pt x="12257"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377;p35">
            <a:extLst>
              <a:ext uri="{FF2B5EF4-FFF2-40B4-BE49-F238E27FC236}">
                <a16:creationId xmlns:a16="http://schemas.microsoft.com/office/drawing/2014/main" id="{287F66AA-766D-4C18-9CB8-6D4620449377}"/>
              </a:ext>
            </a:extLst>
          </p:cNvPr>
          <p:cNvSpPr/>
          <p:nvPr/>
        </p:nvSpPr>
        <p:spPr>
          <a:xfrm>
            <a:off x="2843020" y="8167362"/>
            <a:ext cx="514938" cy="943080"/>
          </a:xfrm>
          <a:custGeom>
            <a:avLst/>
            <a:gdLst/>
            <a:ahLst/>
            <a:cxnLst/>
            <a:rect l="l" t="t" r="r" b="b"/>
            <a:pathLst>
              <a:path w="13986" h="26342" extrusionOk="0">
                <a:moveTo>
                  <a:pt x="1" y="1"/>
                </a:moveTo>
                <a:lnTo>
                  <a:pt x="8622" y="26342"/>
                </a:lnTo>
                <a:lnTo>
                  <a:pt x="13986" y="26342"/>
                </a:lnTo>
                <a:lnTo>
                  <a:pt x="5339" y="1"/>
                </a:lnTo>
                <a:close/>
              </a:path>
            </a:pathLst>
          </a:custGeom>
          <a:solidFill>
            <a:srgbClr val="FFFFFF">
              <a:alpha val="303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381;p35">
            <a:extLst>
              <a:ext uri="{FF2B5EF4-FFF2-40B4-BE49-F238E27FC236}">
                <a16:creationId xmlns:a16="http://schemas.microsoft.com/office/drawing/2014/main" id="{8AFC2F50-02AA-40C7-920F-3E3468BB9420}"/>
              </a:ext>
            </a:extLst>
          </p:cNvPr>
          <p:cNvSpPr/>
          <p:nvPr/>
        </p:nvSpPr>
        <p:spPr>
          <a:xfrm>
            <a:off x="3338554" y="7035895"/>
            <a:ext cx="769609" cy="647862"/>
          </a:xfrm>
          <a:custGeom>
            <a:avLst/>
            <a:gdLst/>
            <a:ahLst/>
            <a:cxnLst/>
            <a:rect l="l" t="t" r="r" b="b"/>
            <a:pathLst>
              <a:path w="20903" h="18096" extrusionOk="0">
                <a:moveTo>
                  <a:pt x="5239" y="1"/>
                </a:moveTo>
                <a:lnTo>
                  <a:pt x="1" y="9048"/>
                </a:lnTo>
                <a:lnTo>
                  <a:pt x="5239" y="18096"/>
                </a:lnTo>
                <a:lnTo>
                  <a:pt x="15690" y="18096"/>
                </a:lnTo>
                <a:lnTo>
                  <a:pt x="20903" y="9048"/>
                </a:lnTo>
                <a:lnTo>
                  <a:pt x="15690" y="1"/>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6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Arial"/>
              <a:sym typeface="Arial"/>
            </a:endParaRPr>
          </a:p>
        </p:txBody>
      </p:sp>
      <p:sp>
        <p:nvSpPr>
          <p:cNvPr id="152" name="Google Shape;2382;p35">
            <a:extLst>
              <a:ext uri="{FF2B5EF4-FFF2-40B4-BE49-F238E27FC236}">
                <a16:creationId xmlns:a16="http://schemas.microsoft.com/office/drawing/2014/main" id="{CF0C724B-2A07-4128-B21F-5CFEB38B963C}"/>
              </a:ext>
            </a:extLst>
          </p:cNvPr>
          <p:cNvSpPr/>
          <p:nvPr/>
        </p:nvSpPr>
        <p:spPr>
          <a:xfrm>
            <a:off x="3338554" y="8312751"/>
            <a:ext cx="769609" cy="647862"/>
          </a:xfrm>
          <a:custGeom>
            <a:avLst/>
            <a:gdLst/>
            <a:ahLst/>
            <a:cxnLst/>
            <a:rect l="l" t="t" r="r" b="b"/>
            <a:pathLst>
              <a:path w="20903" h="18096" extrusionOk="0">
                <a:moveTo>
                  <a:pt x="5239" y="0"/>
                </a:moveTo>
                <a:lnTo>
                  <a:pt x="1" y="9048"/>
                </a:lnTo>
                <a:lnTo>
                  <a:pt x="5239" y="18095"/>
                </a:lnTo>
                <a:lnTo>
                  <a:pt x="15690" y="18095"/>
                </a:lnTo>
                <a:lnTo>
                  <a:pt x="20903" y="9048"/>
                </a:lnTo>
                <a:lnTo>
                  <a:pt x="15690" y="0"/>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1600" b="1" i="0" u="none" strike="noStrike" kern="0" cap="none" spc="0" normalizeH="0" baseline="0" noProof="0" dirty="0">
              <a:ln>
                <a:noFill/>
              </a:ln>
              <a:effectLst/>
              <a:uLnTx/>
              <a:uFillTx/>
              <a:latin typeface="Roboto Condensed" panose="02000000000000000000" pitchFamily="2" charset="0"/>
              <a:ea typeface="Roboto Condensed" panose="02000000000000000000" pitchFamily="2" charset="0"/>
              <a:cs typeface="Arial"/>
              <a:sym typeface="Arial"/>
            </a:endParaRPr>
          </a:p>
        </p:txBody>
      </p:sp>
      <p:sp>
        <p:nvSpPr>
          <p:cNvPr id="153" name="Google Shape;2384;p35">
            <a:extLst>
              <a:ext uri="{FF2B5EF4-FFF2-40B4-BE49-F238E27FC236}">
                <a16:creationId xmlns:a16="http://schemas.microsoft.com/office/drawing/2014/main" id="{79A4BD9A-C4B0-4E3F-9792-526DF71DC414}"/>
              </a:ext>
            </a:extLst>
          </p:cNvPr>
          <p:cNvSpPr/>
          <p:nvPr/>
        </p:nvSpPr>
        <p:spPr>
          <a:xfrm>
            <a:off x="3338554" y="7037685"/>
            <a:ext cx="246424" cy="648793"/>
          </a:xfrm>
          <a:custGeom>
            <a:avLst/>
            <a:gdLst/>
            <a:ahLst/>
            <a:cxnLst/>
            <a:rect l="l" t="t" r="r" b="b"/>
            <a:pathLst>
              <a:path w="6693" h="18122" extrusionOk="0">
                <a:moveTo>
                  <a:pt x="5239" y="1"/>
                </a:moveTo>
                <a:lnTo>
                  <a:pt x="1" y="9048"/>
                </a:lnTo>
                <a:lnTo>
                  <a:pt x="5239" y="18121"/>
                </a:lnTo>
                <a:lnTo>
                  <a:pt x="6692" y="18121"/>
                </a:lnTo>
                <a:lnTo>
                  <a:pt x="1454" y="9048"/>
                </a:lnTo>
                <a:lnTo>
                  <a:pt x="6692" y="1"/>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2385;p35">
            <a:extLst>
              <a:ext uri="{FF2B5EF4-FFF2-40B4-BE49-F238E27FC236}">
                <a16:creationId xmlns:a16="http://schemas.microsoft.com/office/drawing/2014/main" id="{1A82396E-6D1F-44D3-9D33-CAE4470EEDDB}"/>
              </a:ext>
            </a:extLst>
          </p:cNvPr>
          <p:cNvSpPr/>
          <p:nvPr/>
        </p:nvSpPr>
        <p:spPr>
          <a:xfrm>
            <a:off x="3338554" y="8312751"/>
            <a:ext cx="246424" cy="647862"/>
          </a:xfrm>
          <a:custGeom>
            <a:avLst/>
            <a:gdLst/>
            <a:ahLst/>
            <a:cxnLst/>
            <a:rect l="l" t="t" r="r" b="b"/>
            <a:pathLst>
              <a:path w="6693" h="18096" extrusionOk="0">
                <a:moveTo>
                  <a:pt x="5239" y="0"/>
                </a:moveTo>
                <a:lnTo>
                  <a:pt x="1" y="9048"/>
                </a:lnTo>
                <a:lnTo>
                  <a:pt x="5239" y="18095"/>
                </a:lnTo>
                <a:lnTo>
                  <a:pt x="6692" y="18095"/>
                </a:lnTo>
                <a:lnTo>
                  <a:pt x="1454" y="9048"/>
                </a:lnTo>
                <a:lnTo>
                  <a:pt x="6692" y="0"/>
                </a:lnTo>
                <a:close/>
              </a:path>
            </a:pathLst>
          </a:custGeom>
          <a:solidFill>
            <a:srgbClr val="59595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8" name="Imagen 57">
            <a:extLst>
              <a:ext uri="{FF2B5EF4-FFF2-40B4-BE49-F238E27FC236}">
                <a16:creationId xmlns:a16="http://schemas.microsoft.com/office/drawing/2014/main" id="{75B5C324-833E-444A-8A26-40A374AF1EA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89" b="100000" l="0" r="100000">
                        <a14:foregroundMark x1="33778" y1="36000" x2="33778" y2="36000"/>
                        <a14:foregroundMark x1="34667" y1="49778" x2="34667" y2="49778"/>
                        <a14:foregroundMark x1="48000" y1="81333" x2="48000" y2="81333"/>
                        <a14:foregroundMark x1="59556" y1="59556" x2="59556" y2="59556"/>
                        <a14:foregroundMark x1="10222" y1="57778" x2="10222" y2="57778"/>
                      </a14:backgroundRemoval>
                    </a14:imgEffect>
                  </a14:imgLayer>
                </a14:imgProps>
              </a:ext>
              <a:ext uri="{28A0092B-C50C-407E-A947-70E740481C1C}">
                <a14:useLocalDpi xmlns:a14="http://schemas.microsoft.com/office/drawing/2010/main" val="0"/>
              </a:ext>
            </a:extLst>
          </a:blip>
          <a:stretch>
            <a:fillRect/>
          </a:stretch>
        </p:blipFill>
        <p:spPr>
          <a:xfrm>
            <a:off x="3453179" y="4352627"/>
            <a:ext cx="563685" cy="563685"/>
          </a:xfrm>
          <a:prstGeom prst="rect">
            <a:avLst/>
          </a:prstGeom>
        </p:spPr>
      </p:pic>
      <p:pic>
        <p:nvPicPr>
          <p:cNvPr id="59" name="Imagen 58">
            <a:extLst>
              <a:ext uri="{FF2B5EF4-FFF2-40B4-BE49-F238E27FC236}">
                <a16:creationId xmlns:a16="http://schemas.microsoft.com/office/drawing/2014/main" id="{9F569492-23B7-4D78-A003-C902B5C35E9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4094" b="100000" l="0" r="100000">
                        <a14:foregroundMark x1="46284" y1="28655" x2="46284" y2="28655"/>
                      </a14:backgroundRemoval>
                    </a14:imgEffect>
                  </a14:imgLayer>
                </a14:imgProps>
              </a:ext>
              <a:ext uri="{28A0092B-C50C-407E-A947-70E740481C1C}">
                <a14:useLocalDpi xmlns:a14="http://schemas.microsoft.com/office/drawing/2010/main" val="0"/>
              </a:ext>
            </a:extLst>
          </a:blip>
          <a:stretch>
            <a:fillRect/>
          </a:stretch>
        </p:blipFill>
        <p:spPr>
          <a:xfrm>
            <a:off x="3351772" y="3100017"/>
            <a:ext cx="827491" cy="478044"/>
          </a:xfrm>
          <a:prstGeom prst="rect">
            <a:avLst/>
          </a:prstGeom>
        </p:spPr>
      </p:pic>
      <p:pic>
        <p:nvPicPr>
          <p:cNvPr id="60" name="Imagen 59">
            <a:extLst>
              <a:ext uri="{FF2B5EF4-FFF2-40B4-BE49-F238E27FC236}">
                <a16:creationId xmlns:a16="http://schemas.microsoft.com/office/drawing/2014/main" id="{562B61C6-2C12-44DB-8F4E-A9E4DFA688E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44889" y1="14222" x2="44889" y2="14222"/>
                        <a14:foregroundMark x1="47556" y1="27556" x2="47556" y2="27556"/>
                        <a14:foregroundMark x1="45778" y1="40000" x2="45778" y2="40000"/>
                        <a14:foregroundMark x1="20889" y1="45778" x2="20889" y2="45778"/>
                        <a14:foregroundMark x1="20000" y1="29333" x2="20000" y2="29333"/>
                        <a14:foregroundMark x1="17333" y1="16000" x2="17333" y2="16000"/>
                      </a14:backgroundRemoval>
                    </a14:imgEffect>
                  </a14:imgLayer>
                </a14:imgProps>
              </a:ext>
              <a:ext uri="{28A0092B-C50C-407E-A947-70E740481C1C}">
                <a14:useLocalDpi xmlns:a14="http://schemas.microsoft.com/office/drawing/2010/main" val="0"/>
              </a:ext>
            </a:extLst>
          </a:blip>
          <a:stretch>
            <a:fillRect/>
          </a:stretch>
        </p:blipFill>
        <p:spPr>
          <a:xfrm>
            <a:off x="3502989" y="7131115"/>
            <a:ext cx="476172" cy="476172"/>
          </a:xfrm>
          <a:prstGeom prst="rect">
            <a:avLst/>
          </a:prstGeom>
        </p:spPr>
      </p:pic>
      <p:pic>
        <p:nvPicPr>
          <p:cNvPr id="61" name="Imagen 60">
            <a:extLst>
              <a:ext uri="{FF2B5EF4-FFF2-40B4-BE49-F238E27FC236}">
                <a16:creationId xmlns:a16="http://schemas.microsoft.com/office/drawing/2014/main" id="{1CAAF5CD-EB73-473A-BF91-598EBA9E1599}"/>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98802" l="0" r="100000">
                        <a14:foregroundMark x1="63123" y1="33533" x2="63123" y2="33533"/>
                        <a14:foregroundMark x1="63123" y1="22156" x2="63123" y2="22156"/>
                        <a14:foregroundMark x1="65781" y1="56886" x2="65781" y2="56886"/>
                        <a14:foregroundMark x1="65781" y1="63473" x2="65781" y2="63473"/>
                        <a14:foregroundMark x1="65116" y1="42515" x2="65116" y2="42515"/>
                        <a14:foregroundMark x1="46844" y1="42515" x2="46844" y2="42515"/>
                        <a14:foregroundMark x1="46179" y1="14371" x2="46179" y2="14371"/>
                        <a14:foregroundMark x1="47508" y1="55689" x2="47508" y2="55689"/>
                        <a14:foregroundMark x1="29236" y1="52695" x2="29236" y2="52695"/>
                      </a14:backgroundRemoval>
                    </a14:imgEffect>
                  </a14:imgLayer>
                </a14:imgProps>
              </a:ext>
              <a:ext uri="{28A0092B-C50C-407E-A947-70E740481C1C}">
                <a14:useLocalDpi xmlns:a14="http://schemas.microsoft.com/office/drawing/2010/main" val="0"/>
              </a:ext>
            </a:extLst>
          </a:blip>
          <a:stretch>
            <a:fillRect/>
          </a:stretch>
        </p:blipFill>
        <p:spPr>
          <a:xfrm>
            <a:off x="3292421" y="5682405"/>
            <a:ext cx="851894" cy="472645"/>
          </a:xfrm>
          <a:prstGeom prst="rect">
            <a:avLst/>
          </a:prstGeom>
        </p:spPr>
      </p:pic>
      <p:grpSp>
        <p:nvGrpSpPr>
          <p:cNvPr id="62" name="Grupo 61">
            <a:extLst>
              <a:ext uri="{FF2B5EF4-FFF2-40B4-BE49-F238E27FC236}">
                <a16:creationId xmlns:a16="http://schemas.microsoft.com/office/drawing/2014/main" id="{CA5DCC19-568B-4084-B65E-45C0A6D7DBA0}"/>
              </a:ext>
            </a:extLst>
          </p:cNvPr>
          <p:cNvGrpSpPr/>
          <p:nvPr/>
        </p:nvGrpSpPr>
        <p:grpSpPr>
          <a:xfrm>
            <a:off x="3417430" y="8426951"/>
            <a:ext cx="580158" cy="456788"/>
            <a:chOff x="12420676" y="1030832"/>
            <a:chExt cx="1257835" cy="1025811"/>
          </a:xfrm>
        </p:grpSpPr>
        <p:pic>
          <p:nvPicPr>
            <p:cNvPr id="63" name="Imagen 62">
              <a:extLst>
                <a:ext uri="{FF2B5EF4-FFF2-40B4-BE49-F238E27FC236}">
                  <a16:creationId xmlns:a16="http://schemas.microsoft.com/office/drawing/2014/main" id="{DD77E4FE-61B1-4C62-B7AA-0E875E5476B3}"/>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692" b="96772" l="10000" r="99891">
                          <a14:foregroundMark x1="49565" y1="14988" x2="48804" y2="9301"/>
                        </a14:backgroundRemoval>
                      </a14:imgEffect>
                    </a14:imgLayer>
                  </a14:imgProps>
                </a:ext>
                <a:ext uri="{28A0092B-C50C-407E-A947-70E740481C1C}">
                  <a14:useLocalDpi xmlns:a14="http://schemas.microsoft.com/office/drawing/2010/main" val="0"/>
                </a:ext>
              </a:extLst>
            </a:blip>
            <a:stretch>
              <a:fillRect/>
            </a:stretch>
          </p:blipFill>
          <p:spPr>
            <a:xfrm>
              <a:off x="12953111" y="1030832"/>
              <a:ext cx="725400" cy="1025811"/>
            </a:xfrm>
            <a:prstGeom prst="rect">
              <a:avLst/>
            </a:prstGeom>
          </p:spPr>
        </p:pic>
        <p:pic>
          <p:nvPicPr>
            <p:cNvPr id="64" name="Imagen 63">
              <a:extLst>
                <a:ext uri="{FF2B5EF4-FFF2-40B4-BE49-F238E27FC236}">
                  <a16:creationId xmlns:a16="http://schemas.microsoft.com/office/drawing/2014/main" id="{371106E0-4A97-4690-8047-6F567A065368}"/>
                </a:ext>
              </a:extLst>
            </p:cNvPr>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585" l="0" r="99043">
                          <a14:foregroundMark x1="53110" y1="11203" x2="53110" y2="7469"/>
                        </a14:backgroundRemoval>
                      </a14:imgEffect>
                    </a14:imgLayer>
                  </a14:imgProps>
                </a:ext>
                <a:ext uri="{28A0092B-C50C-407E-A947-70E740481C1C}">
                  <a14:useLocalDpi xmlns:a14="http://schemas.microsoft.com/office/drawing/2010/main" val="0"/>
                </a:ext>
              </a:extLst>
            </a:blip>
            <a:stretch>
              <a:fillRect/>
            </a:stretch>
          </p:blipFill>
          <p:spPr>
            <a:xfrm>
              <a:off x="12420676" y="1053820"/>
              <a:ext cx="849735" cy="979837"/>
            </a:xfrm>
            <a:prstGeom prst="rect">
              <a:avLst/>
            </a:prstGeom>
          </p:spPr>
        </p:pic>
      </p:grpSp>
      <p:sp>
        <p:nvSpPr>
          <p:cNvPr id="65" name="Google Shape;1573;p43">
            <a:extLst>
              <a:ext uri="{FF2B5EF4-FFF2-40B4-BE49-F238E27FC236}">
                <a16:creationId xmlns:a16="http://schemas.microsoft.com/office/drawing/2014/main" id="{BF5580E1-C85F-44BB-8F9A-F269FAA7CAC8}"/>
              </a:ext>
            </a:extLst>
          </p:cNvPr>
          <p:cNvSpPr txBox="1"/>
          <p:nvPr/>
        </p:nvSpPr>
        <p:spPr>
          <a:xfrm>
            <a:off x="4646877" y="2843284"/>
            <a:ext cx="7552719" cy="1464246"/>
          </a:xfrm>
          <a:prstGeom prst="rect">
            <a:avLst/>
          </a:prstGeom>
          <a:noFill/>
          <a:ln>
            <a:noFill/>
          </a:ln>
        </p:spPr>
        <p:txBody>
          <a:bodyPr spcFirstLastPara="1" wrap="square" lIns="45700" tIns="6700" rIns="45700" bIns="0" anchor="ctr" anchorCtr="0">
            <a:noAutofit/>
          </a:bodyPr>
          <a:lstStyle/>
          <a:p>
            <a:pPr lvl="0"/>
            <a:r>
              <a:rPr lang="es-CO" sz="3200" b="1" spc="157" dirty="0">
                <a:latin typeface="Roboto Condensed"/>
              </a:rPr>
              <a:t>Reconocimiento </a:t>
            </a:r>
            <a:r>
              <a:rPr lang="en-US" sz="3200" b="1" spc="157" dirty="0">
                <a:latin typeface="Roboto Condensed"/>
              </a:rPr>
              <a:t>de la naturaleza</a:t>
            </a:r>
            <a:endParaRPr lang="es-ES" sz="3200" b="1" dirty="0"/>
          </a:p>
        </p:txBody>
      </p:sp>
      <p:sp>
        <p:nvSpPr>
          <p:cNvPr id="66" name="Google Shape;1574;p43">
            <a:extLst>
              <a:ext uri="{FF2B5EF4-FFF2-40B4-BE49-F238E27FC236}">
                <a16:creationId xmlns:a16="http://schemas.microsoft.com/office/drawing/2014/main" id="{D707A51D-D484-4FAC-B4DB-A90E12494033}"/>
              </a:ext>
            </a:extLst>
          </p:cNvPr>
          <p:cNvSpPr txBox="1"/>
          <p:nvPr/>
        </p:nvSpPr>
        <p:spPr>
          <a:xfrm>
            <a:off x="4576596" y="4141596"/>
            <a:ext cx="8872036" cy="1464246"/>
          </a:xfrm>
          <a:prstGeom prst="rect">
            <a:avLst/>
          </a:prstGeom>
          <a:noFill/>
          <a:ln>
            <a:noFill/>
          </a:ln>
        </p:spPr>
        <p:txBody>
          <a:bodyPr spcFirstLastPara="1" wrap="square" lIns="45700" tIns="6700" rIns="45700" bIns="0" anchor="ctr" anchorCtr="0">
            <a:noAutofit/>
          </a:bodyPr>
          <a:lstStyle/>
          <a:p>
            <a:pPr lvl="0"/>
            <a:r>
              <a:rPr lang="es-MX" sz="2800" b="1" spc="157" dirty="0">
                <a:latin typeface="Roboto Condensed"/>
              </a:rPr>
              <a:t>Conocimiento general de los Parques Nacionales Naturales colombianos</a:t>
            </a:r>
          </a:p>
        </p:txBody>
      </p:sp>
      <p:sp>
        <p:nvSpPr>
          <p:cNvPr id="67" name="Google Shape;1575;p43">
            <a:extLst>
              <a:ext uri="{FF2B5EF4-FFF2-40B4-BE49-F238E27FC236}">
                <a16:creationId xmlns:a16="http://schemas.microsoft.com/office/drawing/2014/main" id="{0F6C299E-16DA-455C-AE0B-3B9209B10546}"/>
              </a:ext>
            </a:extLst>
          </p:cNvPr>
          <p:cNvSpPr txBox="1"/>
          <p:nvPr/>
        </p:nvSpPr>
        <p:spPr>
          <a:xfrm>
            <a:off x="4556170" y="5432983"/>
            <a:ext cx="7694250" cy="1464246"/>
          </a:xfrm>
          <a:prstGeom prst="rect">
            <a:avLst/>
          </a:prstGeom>
          <a:noFill/>
          <a:ln>
            <a:noFill/>
          </a:ln>
        </p:spPr>
        <p:txBody>
          <a:bodyPr spcFirstLastPara="1" wrap="square" lIns="45700" tIns="6700" rIns="45700" bIns="0" anchor="ctr" anchorCtr="0">
            <a:noAutofit/>
          </a:bodyPr>
          <a:lstStyle/>
          <a:p>
            <a:pPr lvl="0"/>
            <a:r>
              <a:rPr lang="es-MX" sz="3200" b="1" spc="157" dirty="0">
                <a:latin typeface="Roboto Condensed"/>
              </a:rPr>
              <a:t>Valoración de los Parques Nacionales Naturales</a:t>
            </a:r>
          </a:p>
        </p:txBody>
      </p:sp>
      <p:sp>
        <p:nvSpPr>
          <p:cNvPr id="68" name="Google Shape;1574;p43">
            <a:extLst>
              <a:ext uri="{FF2B5EF4-FFF2-40B4-BE49-F238E27FC236}">
                <a16:creationId xmlns:a16="http://schemas.microsoft.com/office/drawing/2014/main" id="{BAD9FAE7-9EEF-4C7D-A11A-F528F4BC54D5}"/>
              </a:ext>
            </a:extLst>
          </p:cNvPr>
          <p:cNvSpPr txBox="1"/>
          <p:nvPr/>
        </p:nvSpPr>
        <p:spPr>
          <a:xfrm>
            <a:off x="4199933" y="6805877"/>
            <a:ext cx="7640146" cy="1464246"/>
          </a:xfrm>
          <a:prstGeom prst="rect">
            <a:avLst/>
          </a:prstGeom>
          <a:noFill/>
          <a:ln>
            <a:noFill/>
          </a:ln>
        </p:spPr>
        <p:txBody>
          <a:bodyPr spcFirstLastPara="1" wrap="square" lIns="45700" tIns="6700" rIns="45700" bIns="0" anchor="ctr" anchorCtr="0">
            <a:noAutofit/>
          </a:bodyPr>
          <a:lstStyle/>
          <a:p>
            <a:pPr lvl="0" algn="ctr"/>
            <a:r>
              <a:rPr lang="es-MX" sz="3200" b="1" spc="157" dirty="0">
                <a:latin typeface="Roboto Condensed"/>
              </a:rPr>
              <a:t>Conocimiento de la institucionalidad</a:t>
            </a:r>
          </a:p>
        </p:txBody>
      </p:sp>
      <p:sp>
        <p:nvSpPr>
          <p:cNvPr id="69" name="Google Shape;1575;p43">
            <a:extLst>
              <a:ext uri="{FF2B5EF4-FFF2-40B4-BE49-F238E27FC236}">
                <a16:creationId xmlns:a16="http://schemas.microsoft.com/office/drawing/2014/main" id="{1C83F5B6-A1A9-46D8-A6F3-345F36F6F64A}"/>
              </a:ext>
            </a:extLst>
          </p:cNvPr>
          <p:cNvSpPr txBox="1"/>
          <p:nvPr/>
        </p:nvSpPr>
        <p:spPr>
          <a:xfrm>
            <a:off x="4597249" y="8097566"/>
            <a:ext cx="6444824" cy="1464246"/>
          </a:xfrm>
          <a:prstGeom prst="rect">
            <a:avLst/>
          </a:prstGeom>
          <a:noFill/>
          <a:ln>
            <a:noFill/>
          </a:ln>
        </p:spPr>
        <p:txBody>
          <a:bodyPr spcFirstLastPara="1" wrap="square" lIns="45700" tIns="6700" rIns="45700" bIns="0" anchor="ctr" anchorCtr="0">
            <a:noAutofit/>
          </a:bodyPr>
          <a:lstStyle/>
          <a:p>
            <a:pPr lvl="0"/>
            <a:r>
              <a:rPr lang="es-MX" sz="3200" b="1" spc="157" dirty="0">
                <a:latin typeface="Roboto Condensed"/>
              </a:rPr>
              <a:t>Aquellos que no han visitado</a:t>
            </a:r>
          </a:p>
        </p:txBody>
      </p:sp>
      <p:sp>
        <p:nvSpPr>
          <p:cNvPr id="70" name="Google Shape;1573;p43">
            <a:extLst>
              <a:ext uri="{FF2B5EF4-FFF2-40B4-BE49-F238E27FC236}">
                <a16:creationId xmlns:a16="http://schemas.microsoft.com/office/drawing/2014/main" id="{4898C18C-923A-4A1A-823A-CF4C1F0F6F09}"/>
              </a:ext>
            </a:extLst>
          </p:cNvPr>
          <p:cNvSpPr txBox="1"/>
          <p:nvPr/>
        </p:nvSpPr>
        <p:spPr>
          <a:xfrm>
            <a:off x="4675689" y="1615024"/>
            <a:ext cx="7552719" cy="1464246"/>
          </a:xfrm>
          <a:prstGeom prst="rect">
            <a:avLst/>
          </a:prstGeom>
          <a:noFill/>
          <a:ln>
            <a:noFill/>
          </a:ln>
        </p:spPr>
        <p:txBody>
          <a:bodyPr spcFirstLastPara="1" wrap="square" lIns="45700" tIns="6700" rIns="45700" bIns="0" anchor="ctr" anchorCtr="0">
            <a:noAutofit/>
          </a:bodyPr>
          <a:lstStyle/>
          <a:p>
            <a:pPr lvl="0"/>
            <a:r>
              <a:rPr lang="es-MX" sz="3200" b="1" spc="157" dirty="0">
                <a:latin typeface="Roboto Condensed"/>
              </a:rPr>
              <a:t>Sociodemográfico</a:t>
            </a:r>
            <a:endParaRPr lang="es-ES" sz="3200" b="1" dirty="0"/>
          </a:p>
        </p:txBody>
      </p:sp>
      <p:pic>
        <p:nvPicPr>
          <p:cNvPr id="71" name="Gráfico 48" descr="Usuarios">
            <a:extLst>
              <a:ext uri="{FF2B5EF4-FFF2-40B4-BE49-F238E27FC236}">
                <a16:creationId xmlns:a16="http://schemas.microsoft.com/office/drawing/2014/main" id="{D32372BF-5DED-4D90-BC6A-BA0B21E509E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07385" y="1805294"/>
            <a:ext cx="672494" cy="672494"/>
          </a:xfrm>
          <a:prstGeom prst="rect">
            <a:avLst/>
          </a:prstGeom>
        </p:spPr>
      </p:pic>
    </p:spTree>
    <p:extLst>
      <p:ext uri="{BB962C8B-B14F-4D97-AF65-F5344CB8AC3E}">
        <p14:creationId xmlns:p14="http://schemas.microsoft.com/office/powerpoint/2010/main" val="140104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3111500"/>
            <a:ext cx="14017164" cy="3695435"/>
          </a:xfrm>
          <a:prstGeom prst="rect">
            <a:avLst/>
          </a:prstGeom>
        </p:spPr>
      </p:pic>
      <p:sp>
        <p:nvSpPr>
          <p:cNvPr id="3" name="TextBox 3"/>
          <p:cNvSpPr txBox="1"/>
          <p:nvPr/>
        </p:nvSpPr>
        <p:spPr>
          <a:xfrm>
            <a:off x="1295400" y="3619500"/>
            <a:ext cx="10441668" cy="2923877"/>
          </a:xfrm>
          <a:prstGeom prst="rect">
            <a:avLst/>
          </a:prstGeom>
        </p:spPr>
        <p:txBody>
          <a:bodyPr lIns="0" tIns="0" rIns="0" bIns="0" rtlCol="0" anchor="t">
            <a:spAutoFit/>
          </a:bodyPr>
          <a:lstStyle/>
          <a:p>
            <a:pPr>
              <a:lnSpc>
                <a:spcPts val="11438"/>
              </a:lnSpc>
            </a:pPr>
            <a:r>
              <a:rPr lang="en-US" sz="10998" dirty="0" err="1">
                <a:solidFill>
                  <a:srgbClr val="0A0A0A"/>
                </a:solidFill>
                <a:latin typeface="Roboto Condensed Bold"/>
              </a:rPr>
              <a:t>Módulo</a:t>
            </a:r>
            <a:r>
              <a:rPr lang="en-US" sz="10998" dirty="0">
                <a:solidFill>
                  <a:srgbClr val="0A0A0A"/>
                </a:solidFill>
                <a:latin typeface="Roboto Condensed Bold"/>
              </a:rPr>
              <a:t> 1</a:t>
            </a:r>
          </a:p>
          <a:p>
            <a:pPr>
              <a:lnSpc>
                <a:spcPts val="11438"/>
              </a:lnSpc>
            </a:pPr>
            <a:r>
              <a:rPr lang="en-US" sz="8800" dirty="0" err="1">
                <a:solidFill>
                  <a:srgbClr val="0A0A0A"/>
                </a:solidFill>
                <a:latin typeface="Roboto Condensed Bold"/>
              </a:rPr>
              <a:t>Sociodemográficos</a:t>
            </a:r>
            <a:endParaRPr lang="en-US" sz="10998" dirty="0">
              <a:solidFill>
                <a:srgbClr val="0A0A0A"/>
              </a:solidFill>
              <a:latin typeface="Roboto Condensed Bold"/>
            </a:endParaRPr>
          </a:p>
        </p:txBody>
      </p:sp>
      <p:sp>
        <p:nvSpPr>
          <p:cNvPr id="4" name="AutoShape 4"/>
          <p:cNvSpPr/>
          <p:nvPr/>
        </p:nvSpPr>
        <p:spPr>
          <a:xfrm>
            <a:off x="16804036" y="-1"/>
            <a:ext cx="1483965" cy="10515601"/>
          </a:xfrm>
          <a:prstGeom prst="rect">
            <a:avLst/>
          </a:prstGeom>
          <a:solidFill>
            <a:srgbClr val="EC748C"/>
          </a:solidFill>
        </p:spPr>
      </p:sp>
      <p:pic>
        <p:nvPicPr>
          <p:cNvPr id="5" name="Picture 5"/>
          <p:cNvPicPr>
            <a:picLocks noChangeAspect="1"/>
          </p:cNvPicPr>
          <p:nvPr/>
        </p:nvPicPr>
        <p:blipFill>
          <a:blip r:embed="rId4"/>
          <a:srcRect/>
          <a:stretch>
            <a:fillRect/>
          </a:stretch>
        </p:blipFill>
        <p:spPr>
          <a:xfrm>
            <a:off x="16893294" y="9258301"/>
            <a:ext cx="1305449" cy="8878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graphicFrame>
        <p:nvGraphicFramePr>
          <p:cNvPr id="13" name="Tabla 12"/>
          <p:cNvGraphicFramePr>
            <a:graphicFrameLocks noGrp="1"/>
          </p:cNvGraphicFramePr>
          <p:nvPr>
            <p:extLst>
              <p:ext uri="{D42A27DB-BD31-4B8C-83A1-F6EECF244321}">
                <p14:modId xmlns:p14="http://schemas.microsoft.com/office/powerpoint/2010/main" val="2480399050"/>
              </p:ext>
            </p:extLst>
          </p:nvPr>
        </p:nvGraphicFramePr>
        <p:xfrm>
          <a:off x="9220200" y="1631292"/>
          <a:ext cx="7086601" cy="7054896"/>
        </p:xfrm>
        <a:graphic>
          <a:graphicData uri="http://schemas.openxmlformats.org/drawingml/2006/table">
            <a:tbl>
              <a:tblPr firstRow="1" firstCol="1" bandRow="1">
                <a:tableStyleId>{5C22544A-7EE6-4342-B048-85BDC9FD1C3A}</a:tableStyleId>
              </a:tblPr>
              <a:tblGrid>
                <a:gridCol w="2482861">
                  <a:extLst>
                    <a:ext uri="{9D8B030D-6E8A-4147-A177-3AD203B41FA5}">
                      <a16:colId xmlns:a16="http://schemas.microsoft.com/office/drawing/2014/main" val="1734143257"/>
                    </a:ext>
                  </a:extLst>
                </a:gridCol>
                <a:gridCol w="2301870">
                  <a:extLst>
                    <a:ext uri="{9D8B030D-6E8A-4147-A177-3AD203B41FA5}">
                      <a16:colId xmlns:a16="http://schemas.microsoft.com/office/drawing/2014/main" val="3752631337"/>
                    </a:ext>
                  </a:extLst>
                </a:gridCol>
                <a:gridCol w="2301870">
                  <a:extLst>
                    <a:ext uri="{9D8B030D-6E8A-4147-A177-3AD203B41FA5}">
                      <a16:colId xmlns:a16="http://schemas.microsoft.com/office/drawing/2014/main" val="225884746"/>
                    </a:ext>
                  </a:extLst>
                </a:gridCol>
              </a:tblGrid>
              <a:tr h="293954">
                <a:tc>
                  <a:txBody>
                    <a:bodyPr/>
                    <a:lstStyle/>
                    <a:p>
                      <a:pPr algn="ctr">
                        <a:spcAft>
                          <a:spcPts val="0"/>
                        </a:spcAft>
                      </a:pPr>
                      <a:r>
                        <a:rPr lang="es-ES_tradnl" sz="1800" dirty="0">
                          <a:effectLst/>
                        </a:rPr>
                        <a:t>REGIÓN</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DPTO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marL="449580" indent="-449580" algn="ctr">
                        <a:spcAft>
                          <a:spcPts val="0"/>
                        </a:spcAft>
                      </a:pPr>
                      <a:r>
                        <a:rPr lang="es-ES_tradnl" sz="1800" dirty="0">
                          <a:effectLst/>
                        </a:rPr>
                        <a:t>MUNICIPIO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527741412"/>
                  </a:ext>
                </a:extLst>
              </a:tr>
              <a:tr h="293954">
                <a:tc>
                  <a:txBody>
                    <a:bodyPr/>
                    <a:lstStyle/>
                    <a:p>
                      <a:pPr algn="ctr">
                        <a:spcAft>
                          <a:spcPts val="0"/>
                        </a:spcAft>
                      </a:pPr>
                      <a:r>
                        <a:rPr lang="es-ES_tradnl" sz="1800" dirty="0">
                          <a:effectLst/>
                        </a:rPr>
                        <a:t>Amazonía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Caquetá</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Florencia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631875859"/>
                  </a:ext>
                </a:extLst>
              </a:tr>
              <a:tr h="293954">
                <a:tc rowSpan="4">
                  <a:txBody>
                    <a:bodyPr/>
                    <a:lstStyle/>
                    <a:p>
                      <a:pPr algn="ctr">
                        <a:spcAft>
                          <a:spcPts val="0"/>
                        </a:spcAft>
                      </a:pPr>
                      <a:r>
                        <a:rPr lang="es-ES_tradnl" sz="1800" dirty="0">
                          <a:effectLst/>
                        </a:rPr>
                        <a:t>Andes Nororientales</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nchor="ctr"/>
                </a:tc>
                <a:tc>
                  <a:txBody>
                    <a:bodyPr/>
                    <a:lstStyle/>
                    <a:p>
                      <a:pPr algn="ctr">
                        <a:spcAft>
                          <a:spcPts val="0"/>
                        </a:spcAft>
                      </a:pPr>
                      <a:r>
                        <a:rPr lang="es-ES_tradnl" sz="1800">
                          <a:effectLst/>
                        </a:rPr>
                        <a:t>Bogotá</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Bogotá D.C</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704656535"/>
                  </a:ext>
                </a:extLst>
              </a:tr>
              <a:tr h="293954">
                <a:tc vMerge="1">
                  <a:txBody>
                    <a:bodyPr/>
                    <a:lstStyle/>
                    <a:p>
                      <a:endParaRPr lang="es-CO"/>
                    </a:p>
                  </a:txBody>
                  <a:tcPr/>
                </a:tc>
                <a:tc>
                  <a:txBody>
                    <a:bodyPr/>
                    <a:lstStyle/>
                    <a:p>
                      <a:pPr algn="ctr">
                        <a:spcAft>
                          <a:spcPts val="0"/>
                        </a:spcAft>
                      </a:pPr>
                      <a:r>
                        <a:rPr lang="es-ES_tradnl" sz="1800">
                          <a:effectLst/>
                        </a:rPr>
                        <a:t>Boyacá</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Tunja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663070526"/>
                  </a:ext>
                </a:extLst>
              </a:tr>
              <a:tr h="293954">
                <a:tc vMerge="1">
                  <a:txBody>
                    <a:bodyPr/>
                    <a:lstStyle/>
                    <a:p>
                      <a:endParaRPr lang="es-CO"/>
                    </a:p>
                  </a:txBody>
                  <a:tcPr/>
                </a:tc>
                <a:tc>
                  <a:txBody>
                    <a:bodyPr/>
                    <a:lstStyle/>
                    <a:p>
                      <a:pPr algn="ctr">
                        <a:spcAft>
                          <a:spcPts val="0"/>
                        </a:spcAft>
                      </a:pPr>
                      <a:r>
                        <a:rPr lang="es-ES_tradnl" sz="1800">
                          <a:effectLst/>
                        </a:rPr>
                        <a:t>Norte De Santander</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San José </a:t>
                      </a:r>
                      <a:r>
                        <a:rPr lang="es-ES_tradnl" sz="1800">
                          <a:effectLst/>
                        </a:rPr>
                        <a:t>de</a:t>
                      </a:r>
                      <a:r>
                        <a:rPr lang="es-ES_tradnl" sz="1800" baseline="0">
                          <a:effectLst/>
                        </a:rPr>
                        <a:t> Cúcuta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246028821"/>
                  </a:ext>
                </a:extLst>
              </a:tr>
              <a:tr h="293954">
                <a:tc vMerge="1">
                  <a:txBody>
                    <a:bodyPr/>
                    <a:lstStyle/>
                    <a:p>
                      <a:endParaRPr lang="es-CO"/>
                    </a:p>
                  </a:txBody>
                  <a:tcPr/>
                </a:tc>
                <a:tc>
                  <a:txBody>
                    <a:bodyPr/>
                    <a:lstStyle/>
                    <a:p>
                      <a:pPr algn="ctr">
                        <a:spcAft>
                          <a:spcPts val="0"/>
                        </a:spcAft>
                      </a:pPr>
                      <a:r>
                        <a:rPr lang="es-ES_tradnl" sz="1800" dirty="0">
                          <a:effectLst/>
                        </a:rPr>
                        <a:t>Santander</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Bucaramanga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1936760797"/>
                  </a:ext>
                </a:extLst>
              </a:tr>
              <a:tr h="293954">
                <a:tc rowSpan="8">
                  <a:txBody>
                    <a:bodyPr/>
                    <a:lstStyle/>
                    <a:p>
                      <a:pPr algn="ctr">
                        <a:spcAft>
                          <a:spcPts val="0"/>
                        </a:spcAft>
                      </a:pPr>
                      <a:r>
                        <a:rPr lang="es-ES_tradnl" sz="1800" dirty="0">
                          <a:effectLst/>
                        </a:rPr>
                        <a:t>Andes Occidentales</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nchor="ctr"/>
                </a:tc>
                <a:tc>
                  <a:txBody>
                    <a:bodyPr/>
                    <a:lstStyle/>
                    <a:p>
                      <a:pPr algn="ctr">
                        <a:spcAft>
                          <a:spcPts val="0"/>
                        </a:spcAft>
                      </a:pPr>
                      <a:r>
                        <a:rPr lang="es-ES_tradnl" sz="1800">
                          <a:effectLst/>
                        </a:rPr>
                        <a:t>Antioquia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a:effectLst/>
                        </a:rPr>
                        <a:t>Medellín</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344713981"/>
                  </a:ext>
                </a:extLst>
              </a:tr>
              <a:tr h="293954">
                <a:tc vMerge="1">
                  <a:txBody>
                    <a:bodyPr/>
                    <a:lstStyle/>
                    <a:p>
                      <a:endParaRPr lang="es-CO"/>
                    </a:p>
                  </a:txBody>
                  <a:tcPr/>
                </a:tc>
                <a:tc>
                  <a:txBody>
                    <a:bodyPr/>
                    <a:lstStyle/>
                    <a:p>
                      <a:pPr algn="ctr">
                        <a:spcAft>
                          <a:spcPts val="0"/>
                        </a:spcAft>
                      </a:pPr>
                      <a:r>
                        <a:rPr lang="es-ES_tradnl" sz="1800">
                          <a:effectLst/>
                        </a:rPr>
                        <a:t>Caldas</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Manizales</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705734527"/>
                  </a:ext>
                </a:extLst>
              </a:tr>
              <a:tr h="293954">
                <a:tc vMerge="1">
                  <a:txBody>
                    <a:bodyPr/>
                    <a:lstStyle/>
                    <a:p>
                      <a:endParaRPr lang="es-CO"/>
                    </a:p>
                  </a:txBody>
                  <a:tcPr/>
                </a:tc>
                <a:tc>
                  <a:txBody>
                    <a:bodyPr/>
                    <a:lstStyle/>
                    <a:p>
                      <a:pPr algn="ctr">
                        <a:spcAft>
                          <a:spcPts val="0"/>
                        </a:spcAft>
                      </a:pPr>
                      <a:r>
                        <a:rPr lang="es-ES_tradnl" sz="1800">
                          <a:effectLst/>
                        </a:rPr>
                        <a:t>Cauca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Popayán</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486931972"/>
                  </a:ext>
                </a:extLst>
              </a:tr>
              <a:tr h="293954">
                <a:tc vMerge="1">
                  <a:txBody>
                    <a:bodyPr/>
                    <a:lstStyle/>
                    <a:p>
                      <a:endParaRPr lang="es-CO"/>
                    </a:p>
                  </a:txBody>
                  <a:tcPr/>
                </a:tc>
                <a:tc>
                  <a:txBody>
                    <a:bodyPr/>
                    <a:lstStyle/>
                    <a:p>
                      <a:pPr algn="ctr">
                        <a:spcAft>
                          <a:spcPts val="0"/>
                        </a:spcAft>
                      </a:pPr>
                      <a:r>
                        <a:rPr lang="es-ES_tradnl" sz="1800">
                          <a:effectLst/>
                        </a:rPr>
                        <a:t>Huila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Neiva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4144871035"/>
                  </a:ext>
                </a:extLst>
              </a:tr>
              <a:tr h="293954">
                <a:tc vMerge="1">
                  <a:txBody>
                    <a:bodyPr/>
                    <a:lstStyle/>
                    <a:p>
                      <a:endParaRPr lang="es-CO"/>
                    </a:p>
                  </a:txBody>
                  <a:tcPr/>
                </a:tc>
                <a:tc>
                  <a:txBody>
                    <a:bodyPr/>
                    <a:lstStyle/>
                    <a:p>
                      <a:pPr algn="ctr">
                        <a:spcAft>
                          <a:spcPts val="0"/>
                        </a:spcAft>
                      </a:pPr>
                      <a:r>
                        <a:rPr lang="es-ES_tradnl" sz="1800">
                          <a:effectLst/>
                        </a:rPr>
                        <a:t>Nariño</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Pasto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1336544268"/>
                  </a:ext>
                </a:extLst>
              </a:tr>
              <a:tr h="293954">
                <a:tc vMerge="1">
                  <a:txBody>
                    <a:bodyPr/>
                    <a:lstStyle/>
                    <a:p>
                      <a:endParaRPr lang="es-CO"/>
                    </a:p>
                  </a:txBody>
                  <a:tcPr/>
                </a:tc>
                <a:tc>
                  <a:txBody>
                    <a:bodyPr/>
                    <a:lstStyle/>
                    <a:p>
                      <a:pPr algn="ctr">
                        <a:spcAft>
                          <a:spcPts val="0"/>
                        </a:spcAft>
                      </a:pPr>
                      <a:r>
                        <a:rPr lang="es-ES_tradnl" sz="1800">
                          <a:effectLst/>
                        </a:rPr>
                        <a:t>Quindío</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Armenia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265090384"/>
                  </a:ext>
                </a:extLst>
              </a:tr>
              <a:tr h="293954">
                <a:tc vMerge="1">
                  <a:txBody>
                    <a:bodyPr/>
                    <a:lstStyle/>
                    <a:p>
                      <a:endParaRPr lang="es-CO"/>
                    </a:p>
                  </a:txBody>
                  <a:tcPr/>
                </a:tc>
                <a:tc>
                  <a:txBody>
                    <a:bodyPr/>
                    <a:lstStyle/>
                    <a:p>
                      <a:pPr algn="ctr">
                        <a:spcAft>
                          <a:spcPts val="0"/>
                        </a:spcAft>
                      </a:pPr>
                      <a:r>
                        <a:rPr lang="es-ES_tradnl" sz="1800">
                          <a:effectLst/>
                        </a:rPr>
                        <a:t>Risaralda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Pereira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621336365"/>
                  </a:ext>
                </a:extLst>
              </a:tr>
              <a:tr h="293954">
                <a:tc vMerge="1">
                  <a:txBody>
                    <a:bodyPr/>
                    <a:lstStyle/>
                    <a:p>
                      <a:endParaRPr lang="es-CO"/>
                    </a:p>
                  </a:txBody>
                  <a:tcPr/>
                </a:tc>
                <a:tc>
                  <a:txBody>
                    <a:bodyPr/>
                    <a:lstStyle/>
                    <a:p>
                      <a:pPr algn="ctr">
                        <a:spcAft>
                          <a:spcPts val="0"/>
                        </a:spcAft>
                      </a:pPr>
                      <a:r>
                        <a:rPr lang="es-ES_tradnl" sz="1800">
                          <a:effectLst/>
                        </a:rPr>
                        <a:t>Tolima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Ibagué</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1485328051"/>
                  </a:ext>
                </a:extLst>
              </a:tr>
              <a:tr h="293954">
                <a:tc rowSpan="7">
                  <a:txBody>
                    <a:bodyPr/>
                    <a:lstStyle/>
                    <a:p>
                      <a:pPr algn="ctr">
                        <a:spcAft>
                          <a:spcPts val="0"/>
                        </a:spcAft>
                      </a:pPr>
                      <a:r>
                        <a:rPr lang="es-ES_tradnl" sz="1800" dirty="0">
                          <a:effectLst/>
                        </a:rPr>
                        <a:t>Caribe</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endParaRPr>
                    </a:p>
                    <a:p>
                      <a:pPr algn="ctr">
                        <a:spcAft>
                          <a:spcPts val="0"/>
                        </a:spcAft>
                      </a:pPr>
                      <a:r>
                        <a:rPr lang="es-ES_tradnl" sz="1800" dirty="0">
                          <a:effectLst/>
                        </a:rPr>
                        <a:t> </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nchor="ctr"/>
                </a:tc>
                <a:tc>
                  <a:txBody>
                    <a:bodyPr/>
                    <a:lstStyle/>
                    <a:p>
                      <a:pPr algn="ctr">
                        <a:spcAft>
                          <a:spcPts val="0"/>
                        </a:spcAft>
                      </a:pPr>
                      <a:r>
                        <a:rPr lang="es-ES_tradnl" sz="1800">
                          <a:effectLst/>
                        </a:rPr>
                        <a:t>Atlántico</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Barranquilla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725628058"/>
                  </a:ext>
                </a:extLst>
              </a:tr>
              <a:tr h="293954">
                <a:tc vMerge="1">
                  <a:txBody>
                    <a:bodyPr/>
                    <a:lstStyle/>
                    <a:p>
                      <a:endParaRPr lang="es-CO"/>
                    </a:p>
                  </a:txBody>
                  <a:tcPr/>
                </a:tc>
                <a:tc>
                  <a:txBody>
                    <a:bodyPr/>
                    <a:lstStyle/>
                    <a:p>
                      <a:pPr algn="ctr">
                        <a:spcAft>
                          <a:spcPts val="0"/>
                        </a:spcAft>
                      </a:pPr>
                      <a:r>
                        <a:rPr lang="es-ES_tradnl" sz="1800">
                          <a:effectLst/>
                        </a:rPr>
                        <a:t>Bolívar</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Cartagena De Indias</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159307515"/>
                  </a:ext>
                </a:extLst>
              </a:tr>
              <a:tr h="293954">
                <a:tc vMerge="1">
                  <a:txBody>
                    <a:bodyPr/>
                    <a:lstStyle/>
                    <a:p>
                      <a:endParaRPr lang="es-CO"/>
                    </a:p>
                  </a:txBody>
                  <a:tcPr/>
                </a:tc>
                <a:tc>
                  <a:txBody>
                    <a:bodyPr/>
                    <a:lstStyle/>
                    <a:p>
                      <a:pPr algn="ctr">
                        <a:spcAft>
                          <a:spcPts val="0"/>
                        </a:spcAft>
                      </a:pPr>
                      <a:r>
                        <a:rPr lang="es-ES_tradnl" sz="1800">
                          <a:effectLst/>
                        </a:rPr>
                        <a:t>Cesar</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Valledupar</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454692955"/>
                  </a:ext>
                </a:extLst>
              </a:tr>
              <a:tr h="293954">
                <a:tc vMerge="1">
                  <a:txBody>
                    <a:bodyPr/>
                    <a:lstStyle/>
                    <a:p>
                      <a:endParaRPr lang="es-CO"/>
                    </a:p>
                  </a:txBody>
                  <a:tcPr/>
                </a:tc>
                <a:tc>
                  <a:txBody>
                    <a:bodyPr/>
                    <a:lstStyle/>
                    <a:p>
                      <a:pPr algn="ctr">
                        <a:spcAft>
                          <a:spcPts val="0"/>
                        </a:spcAft>
                      </a:pPr>
                      <a:r>
                        <a:rPr lang="es-ES_tradnl" sz="1800">
                          <a:effectLst/>
                        </a:rPr>
                        <a:t>Córdoba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Montería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1611398968"/>
                  </a:ext>
                </a:extLst>
              </a:tr>
              <a:tr h="293954">
                <a:tc vMerge="1">
                  <a:txBody>
                    <a:bodyPr/>
                    <a:lstStyle/>
                    <a:p>
                      <a:endParaRPr lang="es-CO"/>
                    </a:p>
                  </a:txBody>
                  <a:tcPr/>
                </a:tc>
                <a:tc>
                  <a:txBody>
                    <a:bodyPr/>
                    <a:lstStyle/>
                    <a:p>
                      <a:pPr algn="ctr">
                        <a:spcAft>
                          <a:spcPts val="0"/>
                        </a:spcAft>
                      </a:pPr>
                      <a:r>
                        <a:rPr lang="es-ES_tradnl" sz="1800">
                          <a:effectLst/>
                        </a:rPr>
                        <a:t>Guajira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Riohacha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700285171"/>
                  </a:ext>
                </a:extLst>
              </a:tr>
              <a:tr h="293954">
                <a:tc vMerge="1">
                  <a:txBody>
                    <a:bodyPr/>
                    <a:lstStyle/>
                    <a:p>
                      <a:endParaRPr lang="es-CO"/>
                    </a:p>
                  </a:txBody>
                  <a:tcPr/>
                </a:tc>
                <a:tc>
                  <a:txBody>
                    <a:bodyPr/>
                    <a:lstStyle/>
                    <a:p>
                      <a:pPr algn="ctr">
                        <a:spcAft>
                          <a:spcPts val="0"/>
                        </a:spcAft>
                      </a:pPr>
                      <a:r>
                        <a:rPr lang="es-ES_tradnl" sz="1800">
                          <a:effectLst/>
                        </a:rPr>
                        <a:t>Magdalena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Santa Marta</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817534151"/>
                  </a:ext>
                </a:extLst>
              </a:tr>
              <a:tr h="293954">
                <a:tc vMerge="1">
                  <a:txBody>
                    <a:bodyPr/>
                    <a:lstStyle/>
                    <a:p>
                      <a:endParaRPr lang="es-CO"/>
                    </a:p>
                  </a:txBody>
                  <a:tcPr/>
                </a:tc>
                <a:tc>
                  <a:txBody>
                    <a:bodyPr/>
                    <a:lstStyle/>
                    <a:p>
                      <a:pPr algn="ctr">
                        <a:spcAft>
                          <a:spcPts val="0"/>
                        </a:spcAft>
                      </a:pPr>
                      <a:r>
                        <a:rPr lang="es-ES_tradnl" sz="1800">
                          <a:effectLst/>
                        </a:rPr>
                        <a:t>Sucre</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Sincelejo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437171464"/>
                  </a:ext>
                </a:extLst>
              </a:tr>
              <a:tr h="293954">
                <a:tc rowSpan="2">
                  <a:txBody>
                    <a:bodyPr/>
                    <a:lstStyle/>
                    <a:p>
                      <a:pPr algn="ctr">
                        <a:spcAft>
                          <a:spcPts val="0"/>
                        </a:spcAft>
                      </a:pPr>
                      <a:r>
                        <a:rPr lang="es-ES_tradnl" sz="1800" dirty="0">
                          <a:effectLst/>
                        </a:rPr>
                        <a:t>Orinoquía</a:t>
                      </a:r>
                      <a:endParaRPr lang="es-CO" sz="2000" dirty="0">
                        <a:effectLst/>
                      </a:endParaRPr>
                    </a:p>
                    <a:p>
                      <a:pPr algn="ctr">
                        <a:spcAft>
                          <a:spcPts val="0"/>
                        </a:spcAft>
                      </a:pPr>
                      <a:r>
                        <a:rPr lang="es-ES_tradnl" sz="1800" dirty="0">
                          <a:effectLst/>
                        </a:rPr>
                        <a:t> </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nchor="ctr"/>
                </a:tc>
                <a:tc>
                  <a:txBody>
                    <a:bodyPr/>
                    <a:lstStyle/>
                    <a:p>
                      <a:pPr algn="ctr">
                        <a:spcAft>
                          <a:spcPts val="0"/>
                        </a:spcAft>
                      </a:pPr>
                      <a:r>
                        <a:rPr lang="es-ES_tradnl" sz="1800">
                          <a:effectLst/>
                        </a:rPr>
                        <a:t>Casanare</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Yopal</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626784376"/>
                  </a:ext>
                </a:extLst>
              </a:tr>
              <a:tr h="293954">
                <a:tc vMerge="1">
                  <a:txBody>
                    <a:bodyPr/>
                    <a:lstStyle/>
                    <a:p>
                      <a:endParaRPr lang="es-CO"/>
                    </a:p>
                  </a:txBody>
                  <a:tcPr/>
                </a:tc>
                <a:tc>
                  <a:txBody>
                    <a:bodyPr/>
                    <a:lstStyle/>
                    <a:p>
                      <a:pPr algn="ctr">
                        <a:spcAft>
                          <a:spcPts val="0"/>
                        </a:spcAft>
                      </a:pPr>
                      <a:r>
                        <a:rPr lang="es-ES_tradnl" sz="1800">
                          <a:effectLst/>
                        </a:rPr>
                        <a:t>Meta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Villavicencio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2219152379"/>
                  </a:ext>
                </a:extLst>
              </a:tr>
              <a:tr h="293954">
                <a:tc>
                  <a:txBody>
                    <a:bodyPr/>
                    <a:lstStyle/>
                    <a:p>
                      <a:pPr algn="ctr">
                        <a:spcAft>
                          <a:spcPts val="0"/>
                        </a:spcAft>
                      </a:pPr>
                      <a:r>
                        <a:rPr lang="es-ES_tradnl" sz="1800" dirty="0">
                          <a:effectLst/>
                        </a:rPr>
                        <a:t>Pacífico</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a:effectLst/>
                        </a:rPr>
                        <a:t>Valle Del Cauca</a:t>
                      </a:r>
                      <a:endParaRPr lang="es-CO" sz="200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tc>
                  <a:txBody>
                    <a:bodyPr/>
                    <a:lstStyle/>
                    <a:p>
                      <a:pPr algn="ctr">
                        <a:spcAft>
                          <a:spcPts val="0"/>
                        </a:spcAft>
                      </a:pPr>
                      <a:r>
                        <a:rPr lang="es-ES_tradnl" sz="1800" dirty="0">
                          <a:effectLst/>
                        </a:rPr>
                        <a:t>Cali</a:t>
                      </a:r>
                      <a:endParaRPr lang="es-CO" sz="20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66996" marR="66996" marT="0" marB="0"/>
                </a:tc>
                <a:extLst>
                  <a:ext uri="{0D108BD9-81ED-4DB2-BD59-A6C34878D82A}">
                    <a16:rowId xmlns:a16="http://schemas.microsoft.com/office/drawing/2014/main" val="3336797804"/>
                  </a:ext>
                </a:extLst>
              </a:tr>
            </a:tbl>
          </a:graphicData>
        </a:graphic>
      </p:graphicFrame>
      <p:pic>
        <p:nvPicPr>
          <p:cNvPr id="3" name="Imagen 2"/>
          <p:cNvPicPr>
            <a:picLocks noChangeAspect="1"/>
          </p:cNvPicPr>
          <p:nvPr/>
        </p:nvPicPr>
        <p:blipFill rotWithShape="1">
          <a:blip r:embed="rId4"/>
          <a:srcRect l="1672" t="745" r="1650" b="725"/>
          <a:stretch/>
        </p:blipFill>
        <p:spPr>
          <a:xfrm>
            <a:off x="1905001" y="1943100"/>
            <a:ext cx="6248400" cy="6858000"/>
          </a:xfrm>
          <a:prstGeom prst="rect">
            <a:avLst/>
          </a:prstGeom>
        </p:spPr>
      </p:pic>
    </p:spTree>
    <p:extLst>
      <p:ext uri="{BB962C8B-B14F-4D97-AF65-F5344CB8AC3E}">
        <p14:creationId xmlns:p14="http://schemas.microsoft.com/office/powerpoint/2010/main" val="302928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789776" y="9258301"/>
            <a:ext cx="1305449" cy="887881"/>
          </a:xfrm>
          <a:prstGeom prst="rect">
            <a:avLst/>
          </a:prstGeom>
        </p:spPr>
      </p:pic>
      <p:sp>
        <p:nvSpPr>
          <p:cNvPr id="3" name="AutoShape 3"/>
          <p:cNvSpPr/>
          <p:nvPr/>
        </p:nvSpPr>
        <p:spPr>
          <a:xfrm rot="-5400000">
            <a:off x="8100820" y="1942029"/>
            <a:ext cx="304592" cy="16506232"/>
          </a:xfrm>
          <a:prstGeom prst="rect">
            <a:avLst/>
          </a:prstGeom>
          <a:solidFill>
            <a:srgbClr val="F8DB31"/>
          </a:solidFill>
        </p:spPr>
      </p:sp>
      <p:sp>
        <p:nvSpPr>
          <p:cNvPr id="4" name="AutoShape 4"/>
          <p:cNvSpPr/>
          <p:nvPr/>
        </p:nvSpPr>
        <p:spPr>
          <a:xfrm rot="-5400000">
            <a:off x="8142284" y="1445320"/>
            <a:ext cx="221664" cy="16506232"/>
          </a:xfrm>
          <a:prstGeom prst="rect">
            <a:avLst/>
          </a:prstGeom>
          <a:solidFill>
            <a:srgbClr val="9DD91A"/>
          </a:solidFill>
        </p:spPr>
      </p:sp>
      <p:sp>
        <p:nvSpPr>
          <p:cNvPr id="5" name="AutoShape 5"/>
          <p:cNvSpPr/>
          <p:nvPr/>
        </p:nvSpPr>
        <p:spPr>
          <a:xfrm rot="-5400000">
            <a:off x="8139083" y="1220455"/>
            <a:ext cx="228067" cy="16506232"/>
          </a:xfrm>
          <a:prstGeom prst="rect">
            <a:avLst/>
          </a:prstGeom>
          <a:solidFill>
            <a:srgbClr val="EC748C"/>
          </a:solidFill>
        </p:spPr>
      </p:sp>
      <p:sp>
        <p:nvSpPr>
          <p:cNvPr id="6" name="AutoShape 6"/>
          <p:cNvSpPr/>
          <p:nvPr/>
        </p:nvSpPr>
        <p:spPr>
          <a:xfrm rot="-5400000">
            <a:off x="8127759" y="1664375"/>
            <a:ext cx="250716" cy="16506232"/>
          </a:xfrm>
          <a:prstGeom prst="rect">
            <a:avLst/>
          </a:prstGeom>
          <a:solidFill>
            <a:srgbClr val="5BC6D0"/>
          </a:solidFill>
        </p:spPr>
      </p:sp>
      <p:pic>
        <p:nvPicPr>
          <p:cNvPr id="22" name="Picture 5"/>
          <p:cNvPicPr>
            <a:picLocks noChangeAspect="1"/>
          </p:cNvPicPr>
          <p:nvPr/>
        </p:nvPicPr>
        <p:blipFill>
          <a:blip r:embed="rId3"/>
          <a:srcRect/>
          <a:stretch>
            <a:fillRect/>
          </a:stretch>
        </p:blipFill>
        <p:spPr>
          <a:xfrm>
            <a:off x="152400" y="70057"/>
            <a:ext cx="2438400" cy="1320099"/>
          </a:xfrm>
          <a:prstGeom prst="rect">
            <a:avLst/>
          </a:prstGeom>
        </p:spPr>
      </p:pic>
      <p:sp>
        <p:nvSpPr>
          <p:cNvPr id="9" name="CuadroTexto 8"/>
          <p:cNvSpPr txBox="1"/>
          <p:nvPr/>
        </p:nvSpPr>
        <p:spPr>
          <a:xfrm>
            <a:off x="152400" y="8877300"/>
            <a:ext cx="1266693" cy="369332"/>
          </a:xfrm>
          <a:prstGeom prst="rect">
            <a:avLst/>
          </a:prstGeom>
          <a:noFill/>
        </p:spPr>
        <p:txBody>
          <a:bodyPr wrap="none" rtlCol="0">
            <a:spAutoFit/>
          </a:bodyPr>
          <a:lstStyle/>
          <a:p>
            <a:r>
              <a:rPr lang="es-CO" dirty="0"/>
              <a:t>Base: 1.817</a:t>
            </a:r>
          </a:p>
        </p:txBody>
      </p:sp>
      <p:grpSp>
        <p:nvGrpSpPr>
          <p:cNvPr id="21" name="Grupo 20">
            <a:extLst>
              <a:ext uri="{FF2B5EF4-FFF2-40B4-BE49-F238E27FC236}">
                <a16:creationId xmlns:a16="http://schemas.microsoft.com/office/drawing/2014/main" id="{AF33C645-472C-43CC-9F3E-ECBA31A56D64}"/>
              </a:ext>
            </a:extLst>
          </p:cNvPr>
          <p:cNvGrpSpPr/>
          <p:nvPr/>
        </p:nvGrpSpPr>
        <p:grpSpPr>
          <a:xfrm>
            <a:off x="2574275" y="1706455"/>
            <a:ext cx="7217967" cy="3379097"/>
            <a:chOff x="1753890" y="3312612"/>
            <a:chExt cx="5694376" cy="2639143"/>
          </a:xfrm>
        </p:grpSpPr>
        <p:graphicFrame>
          <p:nvGraphicFramePr>
            <p:cNvPr id="24" name="Chart 16">
              <a:extLst>
                <a:ext uri="{FF2B5EF4-FFF2-40B4-BE49-F238E27FC236}">
                  <a16:creationId xmlns:a16="http://schemas.microsoft.com/office/drawing/2014/main" id="{AE836A86-6968-416C-AB20-B33CF7985052}"/>
                </a:ext>
              </a:extLst>
            </p:cNvPr>
            <p:cNvGraphicFramePr/>
            <p:nvPr/>
          </p:nvGraphicFramePr>
          <p:xfrm>
            <a:off x="2879492" y="3312612"/>
            <a:ext cx="3468042" cy="2416534"/>
          </p:xfrm>
          <a:graphic>
            <a:graphicData uri="http://schemas.openxmlformats.org/drawingml/2006/chart">
              <c:chart xmlns:c="http://schemas.openxmlformats.org/drawingml/2006/chart" xmlns:r="http://schemas.openxmlformats.org/officeDocument/2006/relationships" r:id="rId4"/>
            </a:graphicData>
          </a:graphic>
        </p:graphicFrame>
        <p:sp>
          <p:nvSpPr>
            <p:cNvPr id="25" name="Freeform 11">
              <a:extLst>
                <a:ext uri="{FF2B5EF4-FFF2-40B4-BE49-F238E27FC236}">
                  <a16:creationId xmlns:a16="http://schemas.microsoft.com/office/drawing/2014/main" id="{DE848DD7-CD8C-44EA-B28D-B38AF8857474}"/>
                </a:ext>
              </a:extLst>
            </p:cNvPr>
            <p:cNvSpPr/>
            <p:nvPr/>
          </p:nvSpPr>
          <p:spPr>
            <a:xfrm>
              <a:off x="1753890" y="3394086"/>
              <a:ext cx="5694376" cy="2557669"/>
            </a:xfrm>
            <a:custGeom>
              <a:avLst/>
              <a:gdLst>
                <a:gd name="connsiteX0" fmla="*/ 4439320 w 12192000"/>
                <a:gd name="connsiteY0" fmla="*/ 1088239 h 5301208"/>
                <a:gd name="connsiteX1" fmla="*/ 4185455 w 12192000"/>
                <a:gd name="connsiteY1" fmla="*/ 1342104 h 5301208"/>
                <a:gd name="connsiteX2" fmla="*/ 4185455 w 12192000"/>
                <a:gd name="connsiteY2" fmla="*/ 2443747 h 5301208"/>
                <a:gd name="connsiteX3" fmla="*/ 4320670 w 12192000"/>
                <a:gd name="connsiteY3" fmla="*/ 2578962 h 5301208"/>
                <a:gd name="connsiteX4" fmla="*/ 4445259 w 12192000"/>
                <a:gd name="connsiteY4" fmla="*/ 2496378 h 5301208"/>
                <a:gd name="connsiteX5" fmla="*/ 4447790 w 12192000"/>
                <a:gd name="connsiteY5" fmla="*/ 2483841 h 5301208"/>
                <a:gd name="connsiteX6" fmla="*/ 4447238 w 12192000"/>
                <a:gd name="connsiteY6" fmla="*/ 2482508 h 5301208"/>
                <a:gd name="connsiteX7" fmla="*/ 4447238 w 12192000"/>
                <a:gd name="connsiteY7" fmla="*/ 1525877 h 5301208"/>
                <a:gd name="connsiteX8" fmla="*/ 4501324 w 12192000"/>
                <a:gd name="connsiteY8" fmla="*/ 1471792 h 5301208"/>
                <a:gd name="connsiteX9" fmla="*/ 4539569 w 12192000"/>
                <a:gd name="connsiteY9" fmla="*/ 1487635 h 5301208"/>
                <a:gd name="connsiteX10" fmla="*/ 4546761 w 12192000"/>
                <a:gd name="connsiteY10" fmla="*/ 1504998 h 5301208"/>
                <a:gd name="connsiteX11" fmla="*/ 4546761 w 12192000"/>
                <a:gd name="connsiteY11" fmla="*/ 2171877 h 5301208"/>
                <a:gd name="connsiteX12" fmla="*/ 4546761 w 12192000"/>
                <a:gd name="connsiteY12" fmla="*/ 2578962 h 5301208"/>
                <a:gd name="connsiteX13" fmla="*/ 4546761 w 12192000"/>
                <a:gd name="connsiteY13" fmla="*/ 3949923 h 5301208"/>
                <a:gd name="connsiteX14" fmla="*/ 4722541 w 12192000"/>
                <a:gd name="connsiteY14" fmla="*/ 4125702 h 5301208"/>
                <a:gd name="connsiteX15" fmla="*/ 4898320 w 12192000"/>
                <a:gd name="connsiteY15" fmla="*/ 3949923 h 5301208"/>
                <a:gd name="connsiteX16" fmla="*/ 4898320 w 12192000"/>
                <a:gd name="connsiteY16" fmla="*/ 2578962 h 5301208"/>
                <a:gd name="connsiteX17" fmla="*/ 4989197 w 12192000"/>
                <a:gd name="connsiteY17" fmla="*/ 2578962 h 5301208"/>
                <a:gd name="connsiteX18" fmla="*/ 4989197 w 12192000"/>
                <a:gd name="connsiteY18" fmla="*/ 3949923 h 5301208"/>
                <a:gd name="connsiteX19" fmla="*/ 5164976 w 12192000"/>
                <a:gd name="connsiteY19" fmla="*/ 4125702 h 5301208"/>
                <a:gd name="connsiteX20" fmla="*/ 5340755 w 12192000"/>
                <a:gd name="connsiteY20" fmla="*/ 3949923 h 5301208"/>
                <a:gd name="connsiteX21" fmla="*/ 5340755 w 12192000"/>
                <a:gd name="connsiteY21" fmla="*/ 2578962 h 5301208"/>
                <a:gd name="connsiteX22" fmla="*/ 5340755 w 12192000"/>
                <a:gd name="connsiteY22" fmla="*/ 2171877 h 5301208"/>
                <a:gd name="connsiteX23" fmla="*/ 5340755 w 12192000"/>
                <a:gd name="connsiteY23" fmla="*/ 1505001 h 5301208"/>
                <a:gd name="connsiteX24" fmla="*/ 5347950 w 12192000"/>
                <a:gd name="connsiteY24" fmla="*/ 1487635 h 5301208"/>
                <a:gd name="connsiteX25" fmla="*/ 5386193 w 12192000"/>
                <a:gd name="connsiteY25" fmla="*/ 1471792 h 5301208"/>
                <a:gd name="connsiteX26" fmla="*/ 5440279 w 12192000"/>
                <a:gd name="connsiteY26" fmla="*/ 1525877 h 5301208"/>
                <a:gd name="connsiteX27" fmla="*/ 5440279 w 12192000"/>
                <a:gd name="connsiteY27" fmla="*/ 2482508 h 5301208"/>
                <a:gd name="connsiteX28" fmla="*/ 5439726 w 12192000"/>
                <a:gd name="connsiteY28" fmla="*/ 2483841 h 5301208"/>
                <a:gd name="connsiteX29" fmla="*/ 5442258 w 12192000"/>
                <a:gd name="connsiteY29" fmla="*/ 2496378 h 5301208"/>
                <a:gd name="connsiteX30" fmla="*/ 5566847 w 12192000"/>
                <a:gd name="connsiteY30" fmla="*/ 2578962 h 5301208"/>
                <a:gd name="connsiteX31" fmla="*/ 5702061 w 12192000"/>
                <a:gd name="connsiteY31" fmla="*/ 2443747 h 5301208"/>
                <a:gd name="connsiteX32" fmla="*/ 5702061 w 12192000"/>
                <a:gd name="connsiteY32" fmla="*/ 1342104 h 5301208"/>
                <a:gd name="connsiteX33" fmla="*/ 5448197 w 12192000"/>
                <a:gd name="connsiteY33" fmla="*/ 1088239 h 5301208"/>
                <a:gd name="connsiteX34" fmla="*/ 5431633 w 12192000"/>
                <a:gd name="connsiteY34" fmla="*/ 1088239 h 5301208"/>
                <a:gd name="connsiteX35" fmla="*/ 5340755 w 12192000"/>
                <a:gd name="connsiteY35" fmla="*/ 1088239 h 5301208"/>
                <a:gd name="connsiteX36" fmla="*/ 4546761 w 12192000"/>
                <a:gd name="connsiteY36" fmla="*/ 1088239 h 5301208"/>
                <a:gd name="connsiteX37" fmla="*/ 4455886 w 12192000"/>
                <a:gd name="connsiteY37" fmla="*/ 1088239 h 5301208"/>
                <a:gd name="connsiteX38" fmla="*/ 6718840 w 12192000"/>
                <a:gd name="connsiteY38" fmla="*/ 1070403 h 5301208"/>
                <a:gd name="connsiteX39" fmla="*/ 6642825 w 12192000"/>
                <a:gd name="connsiteY39" fmla="*/ 1085752 h 5301208"/>
                <a:gd name="connsiteX40" fmla="*/ 6538891 w 12192000"/>
                <a:gd name="connsiteY40" fmla="*/ 1189686 h 5301208"/>
                <a:gd name="connsiteX41" fmla="*/ 6510529 w 12192000"/>
                <a:gd name="connsiteY41" fmla="*/ 1264191 h 5301208"/>
                <a:gd name="connsiteX42" fmla="*/ 6230544 w 12192000"/>
                <a:gd name="connsiteY42" fmla="*/ 2329658 h 5301208"/>
                <a:gd name="connsiteX43" fmla="*/ 6326954 w 12192000"/>
                <a:gd name="connsiteY43" fmla="*/ 2494799 h 5301208"/>
                <a:gd name="connsiteX44" fmla="*/ 6468439 w 12192000"/>
                <a:gd name="connsiteY44" fmla="*/ 2446590 h 5301208"/>
                <a:gd name="connsiteX45" fmla="*/ 6474072 w 12192000"/>
                <a:gd name="connsiteY45" fmla="*/ 2435109 h 5301208"/>
                <a:gd name="connsiteX46" fmla="*/ 6473877 w 12192000"/>
                <a:gd name="connsiteY46" fmla="*/ 2433678 h 5301208"/>
                <a:gd name="connsiteX47" fmla="*/ 6717007 w 12192000"/>
                <a:gd name="connsiteY47" fmla="*/ 1508461 h 5301208"/>
                <a:gd name="connsiteX48" fmla="*/ 6718840 w 12192000"/>
                <a:gd name="connsiteY48" fmla="*/ 1506048 h 5301208"/>
                <a:gd name="connsiteX49" fmla="*/ 6718840 w 12192000"/>
                <a:gd name="connsiteY49" fmla="*/ 1837047 h 5301208"/>
                <a:gd name="connsiteX50" fmla="*/ 6424275 w 12192000"/>
                <a:gd name="connsiteY50" fmla="*/ 2908618 h 5301208"/>
                <a:gd name="connsiteX51" fmla="*/ 6718843 w 12192000"/>
                <a:gd name="connsiteY51" fmla="*/ 2908618 h 5301208"/>
                <a:gd name="connsiteX52" fmla="*/ 6718843 w 12192000"/>
                <a:gd name="connsiteY52" fmla="*/ 3932087 h 5301208"/>
                <a:gd name="connsiteX53" fmla="*/ 6894622 w 12192000"/>
                <a:gd name="connsiteY53" fmla="*/ 4107866 h 5301208"/>
                <a:gd name="connsiteX54" fmla="*/ 7070402 w 12192000"/>
                <a:gd name="connsiteY54" fmla="*/ 3932087 h 5301208"/>
                <a:gd name="connsiteX55" fmla="*/ 7070402 w 12192000"/>
                <a:gd name="connsiteY55" fmla="*/ 2908618 h 5301208"/>
                <a:gd name="connsiteX56" fmla="*/ 7161278 w 12192000"/>
                <a:gd name="connsiteY56" fmla="*/ 2908618 h 5301208"/>
                <a:gd name="connsiteX57" fmla="*/ 7161278 w 12192000"/>
                <a:gd name="connsiteY57" fmla="*/ 3932087 h 5301208"/>
                <a:gd name="connsiteX58" fmla="*/ 7337057 w 12192000"/>
                <a:gd name="connsiteY58" fmla="*/ 4107866 h 5301208"/>
                <a:gd name="connsiteX59" fmla="*/ 7512837 w 12192000"/>
                <a:gd name="connsiteY59" fmla="*/ 3932087 h 5301208"/>
                <a:gd name="connsiteX60" fmla="*/ 7512837 w 12192000"/>
                <a:gd name="connsiteY60" fmla="*/ 2908618 h 5301208"/>
                <a:gd name="connsiteX61" fmla="*/ 7800774 w 12192000"/>
                <a:gd name="connsiteY61" fmla="*/ 2908618 h 5301208"/>
                <a:gd name="connsiteX62" fmla="*/ 7512834 w 12192000"/>
                <a:gd name="connsiteY62" fmla="*/ 1861147 h 5301208"/>
                <a:gd name="connsiteX63" fmla="*/ 7512834 w 12192000"/>
                <a:gd name="connsiteY63" fmla="*/ 1546829 h 5301208"/>
                <a:gd name="connsiteX64" fmla="*/ 7761609 w 12192000"/>
                <a:gd name="connsiteY64" fmla="*/ 2425657 h 5301208"/>
                <a:gd name="connsiteX65" fmla="*/ 7761446 w 12192000"/>
                <a:gd name="connsiteY65" fmla="*/ 2427088 h 5301208"/>
                <a:gd name="connsiteX66" fmla="*/ 7767281 w 12192000"/>
                <a:gd name="connsiteY66" fmla="*/ 2438466 h 5301208"/>
                <a:gd name="connsiteX67" fmla="*/ 7908905 w 12192000"/>
                <a:gd name="connsiteY67" fmla="*/ 2484206 h 5301208"/>
                <a:gd name="connsiteX68" fmla="*/ 8001370 w 12192000"/>
                <a:gd name="connsiteY68" fmla="*/ 2317503 h 5301208"/>
                <a:gd name="connsiteX69" fmla="*/ 7673693 w 12192000"/>
                <a:gd name="connsiteY69" fmla="*/ 1189686 h 5301208"/>
                <a:gd name="connsiteX70" fmla="*/ 7569759 w 12192000"/>
                <a:gd name="connsiteY70" fmla="*/ 1085752 h 5301208"/>
                <a:gd name="connsiteX71" fmla="*/ 7512834 w 12192000"/>
                <a:gd name="connsiteY71" fmla="*/ 1070403 h 5301208"/>
                <a:gd name="connsiteX72" fmla="*/ 7493737 w 12192000"/>
                <a:gd name="connsiteY72" fmla="*/ 1070403 h 5301208"/>
                <a:gd name="connsiteX73" fmla="*/ 6718843 w 12192000"/>
                <a:gd name="connsiteY73" fmla="*/ 1070403 h 5301208"/>
                <a:gd name="connsiteX74" fmla="*/ 4929403 w 12192000"/>
                <a:gd name="connsiteY74" fmla="*/ 305868 h 5301208"/>
                <a:gd name="connsiteX75" fmla="*/ 4567151 w 12192000"/>
                <a:gd name="connsiteY75" fmla="*/ 668121 h 5301208"/>
                <a:gd name="connsiteX76" fmla="*/ 4929403 w 12192000"/>
                <a:gd name="connsiteY76" fmla="*/ 1030374 h 5301208"/>
                <a:gd name="connsiteX77" fmla="*/ 5291656 w 12192000"/>
                <a:gd name="connsiteY77" fmla="*/ 668121 h 5301208"/>
                <a:gd name="connsiteX78" fmla="*/ 4929403 w 12192000"/>
                <a:gd name="connsiteY78" fmla="*/ 305868 h 5301208"/>
                <a:gd name="connsiteX79" fmla="*/ 7101484 w 12192000"/>
                <a:gd name="connsiteY79" fmla="*/ 288032 h 5301208"/>
                <a:gd name="connsiteX80" fmla="*/ 6739232 w 12192000"/>
                <a:gd name="connsiteY80" fmla="*/ 650285 h 5301208"/>
                <a:gd name="connsiteX81" fmla="*/ 7101484 w 12192000"/>
                <a:gd name="connsiteY81" fmla="*/ 1012538 h 5301208"/>
                <a:gd name="connsiteX82" fmla="*/ 7463737 w 12192000"/>
                <a:gd name="connsiteY82" fmla="*/ 650285 h 5301208"/>
                <a:gd name="connsiteX83" fmla="*/ 7101484 w 12192000"/>
                <a:gd name="connsiteY83" fmla="*/ 288032 h 5301208"/>
                <a:gd name="connsiteX84" fmla="*/ 0 w 12192000"/>
                <a:gd name="connsiteY84" fmla="*/ 0 h 5301208"/>
                <a:gd name="connsiteX85" fmla="*/ 12192000 w 12192000"/>
                <a:gd name="connsiteY85" fmla="*/ 0 h 5301208"/>
                <a:gd name="connsiteX86" fmla="*/ 12192000 w 12192000"/>
                <a:gd name="connsiteY86" fmla="*/ 5301208 h 5301208"/>
                <a:gd name="connsiteX87" fmla="*/ 0 w 12192000"/>
                <a:gd name="connsiteY87" fmla="*/ 5301208 h 530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192000" h="5301208">
                  <a:moveTo>
                    <a:pt x="4439320" y="1088239"/>
                  </a:moveTo>
                  <a:cubicBezTo>
                    <a:pt x="4299113" y="1088239"/>
                    <a:pt x="4185455" y="1201897"/>
                    <a:pt x="4185455" y="1342104"/>
                  </a:cubicBezTo>
                  <a:lnTo>
                    <a:pt x="4185455" y="2443747"/>
                  </a:lnTo>
                  <a:cubicBezTo>
                    <a:pt x="4185455" y="2518423"/>
                    <a:pt x="4245994" y="2578962"/>
                    <a:pt x="4320670" y="2578962"/>
                  </a:cubicBezTo>
                  <a:cubicBezTo>
                    <a:pt x="4376678" y="2578962"/>
                    <a:pt x="4424735" y="2544910"/>
                    <a:pt x="4445259" y="2496378"/>
                  </a:cubicBezTo>
                  <a:lnTo>
                    <a:pt x="4447790" y="2483841"/>
                  </a:lnTo>
                  <a:lnTo>
                    <a:pt x="4447238" y="2482508"/>
                  </a:lnTo>
                  <a:lnTo>
                    <a:pt x="4447238" y="1525877"/>
                  </a:lnTo>
                  <a:cubicBezTo>
                    <a:pt x="4447238" y="1496007"/>
                    <a:pt x="4471454" y="1471792"/>
                    <a:pt x="4501324" y="1471792"/>
                  </a:cubicBezTo>
                  <a:cubicBezTo>
                    <a:pt x="4516259" y="1471792"/>
                    <a:pt x="4529780" y="1477846"/>
                    <a:pt x="4539569" y="1487635"/>
                  </a:cubicBezTo>
                  <a:lnTo>
                    <a:pt x="4546761" y="1504998"/>
                  </a:lnTo>
                  <a:lnTo>
                    <a:pt x="4546761" y="2171877"/>
                  </a:lnTo>
                  <a:lnTo>
                    <a:pt x="4546761" y="2578962"/>
                  </a:lnTo>
                  <a:lnTo>
                    <a:pt x="4546761" y="3949923"/>
                  </a:lnTo>
                  <a:cubicBezTo>
                    <a:pt x="4546761" y="4047004"/>
                    <a:pt x="4625459" y="4125702"/>
                    <a:pt x="4722541" y="4125702"/>
                  </a:cubicBezTo>
                  <a:cubicBezTo>
                    <a:pt x="4819623" y="4125702"/>
                    <a:pt x="4898320" y="4047004"/>
                    <a:pt x="4898320" y="3949923"/>
                  </a:cubicBezTo>
                  <a:lnTo>
                    <a:pt x="4898320" y="2578962"/>
                  </a:lnTo>
                  <a:lnTo>
                    <a:pt x="4989197" y="2578962"/>
                  </a:lnTo>
                  <a:lnTo>
                    <a:pt x="4989197" y="3949923"/>
                  </a:lnTo>
                  <a:cubicBezTo>
                    <a:pt x="4989197" y="4047004"/>
                    <a:pt x="5067894" y="4125702"/>
                    <a:pt x="5164976" y="4125702"/>
                  </a:cubicBezTo>
                  <a:cubicBezTo>
                    <a:pt x="5262058" y="4125702"/>
                    <a:pt x="5340755" y="4047004"/>
                    <a:pt x="5340755" y="3949923"/>
                  </a:cubicBezTo>
                  <a:lnTo>
                    <a:pt x="5340755" y="2578962"/>
                  </a:lnTo>
                  <a:lnTo>
                    <a:pt x="5340755" y="2171877"/>
                  </a:lnTo>
                  <a:lnTo>
                    <a:pt x="5340755" y="1505001"/>
                  </a:lnTo>
                  <a:lnTo>
                    <a:pt x="5347950" y="1487635"/>
                  </a:lnTo>
                  <a:cubicBezTo>
                    <a:pt x="5357738" y="1477846"/>
                    <a:pt x="5371260" y="1471792"/>
                    <a:pt x="5386193" y="1471792"/>
                  </a:cubicBezTo>
                  <a:cubicBezTo>
                    <a:pt x="5416064" y="1471792"/>
                    <a:pt x="5440279" y="1496007"/>
                    <a:pt x="5440279" y="1525877"/>
                  </a:cubicBezTo>
                  <a:lnTo>
                    <a:pt x="5440279" y="2482508"/>
                  </a:lnTo>
                  <a:lnTo>
                    <a:pt x="5439726" y="2483841"/>
                  </a:lnTo>
                  <a:lnTo>
                    <a:pt x="5442258" y="2496378"/>
                  </a:lnTo>
                  <a:cubicBezTo>
                    <a:pt x="5462785" y="2544910"/>
                    <a:pt x="5510841" y="2578962"/>
                    <a:pt x="5566847" y="2578962"/>
                  </a:cubicBezTo>
                  <a:cubicBezTo>
                    <a:pt x="5641522" y="2578962"/>
                    <a:pt x="5702061" y="2518423"/>
                    <a:pt x="5702061" y="2443747"/>
                  </a:cubicBezTo>
                  <a:lnTo>
                    <a:pt x="5702061" y="1342104"/>
                  </a:lnTo>
                  <a:cubicBezTo>
                    <a:pt x="5702061" y="1201897"/>
                    <a:pt x="5588404" y="1088239"/>
                    <a:pt x="5448197" y="1088239"/>
                  </a:cubicBezTo>
                  <a:lnTo>
                    <a:pt x="5431633" y="1088239"/>
                  </a:lnTo>
                  <a:lnTo>
                    <a:pt x="5340755" y="1088239"/>
                  </a:lnTo>
                  <a:lnTo>
                    <a:pt x="4546761" y="1088239"/>
                  </a:lnTo>
                  <a:lnTo>
                    <a:pt x="4455886" y="1088239"/>
                  </a:lnTo>
                  <a:close/>
                  <a:moveTo>
                    <a:pt x="6718840" y="1070403"/>
                  </a:moveTo>
                  <a:lnTo>
                    <a:pt x="6642825" y="1085752"/>
                  </a:lnTo>
                  <a:cubicBezTo>
                    <a:pt x="6596094" y="1105517"/>
                    <a:pt x="6558656" y="1142955"/>
                    <a:pt x="6538891" y="1189686"/>
                  </a:cubicBezTo>
                  <a:lnTo>
                    <a:pt x="6510529" y="1264191"/>
                  </a:lnTo>
                  <a:lnTo>
                    <a:pt x="6230544" y="2329658"/>
                  </a:lnTo>
                  <a:cubicBezTo>
                    <a:pt x="6211563" y="2401882"/>
                    <a:pt x="6254730" y="2475821"/>
                    <a:pt x="6326954" y="2494799"/>
                  </a:cubicBezTo>
                  <a:cubicBezTo>
                    <a:pt x="6381123" y="2509033"/>
                    <a:pt x="6436253" y="2488314"/>
                    <a:pt x="6468439" y="2446590"/>
                  </a:cubicBezTo>
                  <a:lnTo>
                    <a:pt x="6474072" y="2435109"/>
                  </a:lnTo>
                  <a:cubicBezTo>
                    <a:pt x="6474007" y="2434633"/>
                    <a:pt x="6473942" y="2434154"/>
                    <a:pt x="6473877" y="2433678"/>
                  </a:cubicBezTo>
                  <a:lnTo>
                    <a:pt x="6717007" y="1508461"/>
                  </a:lnTo>
                  <a:lnTo>
                    <a:pt x="6718840" y="1506048"/>
                  </a:lnTo>
                  <a:lnTo>
                    <a:pt x="6718840" y="1837047"/>
                  </a:lnTo>
                  <a:lnTo>
                    <a:pt x="6424275" y="2908618"/>
                  </a:lnTo>
                  <a:lnTo>
                    <a:pt x="6718843" y="2908618"/>
                  </a:lnTo>
                  <a:lnTo>
                    <a:pt x="6718843" y="3932087"/>
                  </a:lnTo>
                  <a:cubicBezTo>
                    <a:pt x="6718843" y="4029168"/>
                    <a:pt x="6797541" y="4107866"/>
                    <a:pt x="6894622" y="4107866"/>
                  </a:cubicBezTo>
                  <a:cubicBezTo>
                    <a:pt x="6991704" y="4107866"/>
                    <a:pt x="7070402" y="4029168"/>
                    <a:pt x="7070402" y="3932087"/>
                  </a:cubicBezTo>
                  <a:lnTo>
                    <a:pt x="7070402" y="2908618"/>
                  </a:lnTo>
                  <a:lnTo>
                    <a:pt x="7161278" y="2908618"/>
                  </a:lnTo>
                  <a:lnTo>
                    <a:pt x="7161278" y="3932087"/>
                  </a:lnTo>
                  <a:cubicBezTo>
                    <a:pt x="7161278" y="4029168"/>
                    <a:pt x="7239976" y="4107866"/>
                    <a:pt x="7337057" y="4107866"/>
                  </a:cubicBezTo>
                  <a:cubicBezTo>
                    <a:pt x="7434139" y="4107866"/>
                    <a:pt x="7512837" y="4029168"/>
                    <a:pt x="7512837" y="3932087"/>
                  </a:cubicBezTo>
                  <a:lnTo>
                    <a:pt x="7512837" y="2908618"/>
                  </a:lnTo>
                  <a:lnTo>
                    <a:pt x="7800774" y="2908618"/>
                  </a:lnTo>
                  <a:lnTo>
                    <a:pt x="7512834" y="1861147"/>
                  </a:lnTo>
                  <a:lnTo>
                    <a:pt x="7512834" y="1546829"/>
                  </a:lnTo>
                  <a:lnTo>
                    <a:pt x="7761609" y="2425657"/>
                  </a:lnTo>
                  <a:cubicBezTo>
                    <a:pt x="7761556" y="2426133"/>
                    <a:pt x="7761499" y="2426612"/>
                    <a:pt x="7761446" y="2427088"/>
                  </a:cubicBezTo>
                  <a:lnTo>
                    <a:pt x="7767281" y="2438466"/>
                  </a:lnTo>
                  <a:cubicBezTo>
                    <a:pt x="7800124" y="2479610"/>
                    <a:pt x="7855351" y="2499366"/>
                    <a:pt x="7908905" y="2484206"/>
                  </a:cubicBezTo>
                  <a:cubicBezTo>
                    <a:pt x="7980310" y="2463991"/>
                    <a:pt x="8021708" y="2389354"/>
                    <a:pt x="8001370" y="2317503"/>
                  </a:cubicBezTo>
                  <a:lnTo>
                    <a:pt x="7673693" y="1189686"/>
                  </a:lnTo>
                  <a:cubicBezTo>
                    <a:pt x="7653925" y="1142955"/>
                    <a:pt x="7616490" y="1105517"/>
                    <a:pt x="7569759" y="1085752"/>
                  </a:cubicBezTo>
                  <a:lnTo>
                    <a:pt x="7512834" y="1070403"/>
                  </a:lnTo>
                  <a:lnTo>
                    <a:pt x="7493737" y="1070403"/>
                  </a:lnTo>
                  <a:lnTo>
                    <a:pt x="6718843" y="1070403"/>
                  </a:lnTo>
                  <a:close/>
                  <a:moveTo>
                    <a:pt x="4929403" y="305868"/>
                  </a:moveTo>
                  <a:cubicBezTo>
                    <a:pt x="4729338" y="305868"/>
                    <a:pt x="4567151" y="468055"/>
                    <a:pt x="4567151" y="668121"/>
                  </a:cubicBezTo>
                  <a:cubicBezTo>
                    <a:pt x="4567151" y="868187"/>
                    <a:pt x="4729338" y="1030374"/>
                    <a:pt x="4929403" y="1030374"/>
                  </a:cubicBezTo>
                  <a:cubicBezTo>
                    <a:pt x="5129469" y="1030374"/>
                    <a:pt x="5291656" y="868187"/>
                    <a:pt x="5291656" y="668121"/>
                  </a:cubicBezTo>
                  <a:cubicBezTo>
                    <a:pt x="5291656" y="468055"/>
                    <a:pt x="5129469" y="305868"/>
                    <a:pt x="4929403" y="305868"/>
                  </a:cubicBezTo>
                  <a:close/>
                  <a:moveTo>
                    <a:pt x="7101484" y="288032"/>
                  </a:moveTo>
                  <a:cubicBezTo>
                    <a:pt x="6901419" y="288032"/>
                    <a:pt x="6739232" y="450219"/>
                    <a:pt x="6739232" y="650285"/>
                  </a:cubicBezTo>
                  <a:cubicBezTo>
                    <a:pt x="6739232" y="850351"/>
                    <a:pt x="6901419" y="1012538"/>
                    <a:pt x="7101484" y="1012538"/>
                  </a:cubicBezTo>
                  <a:cubicBezTo>
                    <a:pt x="7301550" y="1012538"/>
                    <a:pt x="7463737" y="850351"/>
                    <a:pt x="7463737" y="650285"/>
                  </a:cubicBezTo>
                  <a:cubicBezTo>
                    <a:pt x="7463737" y="450219"/>
                    <a:pt x="7301550" y="288032"/>
                    <a:pt x="7101484" y="288032"/>
                  </a:cubicBezTo>
                  <a:close/>
                  <a:moveTo>
                    <a:pt x="0" y="0"/>
                  </a:moveTo>
                  <a:lnTo>
                    <a:pt x="12192000" y="0"/>
                  </a:lnTo>
                  <a:lnTo>
                    <a:pt x="12192000" y="5301208"/>
                  </a:lnTo>
                  <a:lnTo>
                    <a:pt x="0" y="530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dirty="0">
                <a:solidFill>
                  <a:srgbClr val="931A3D"/>
                </a:solidFill>
              </a:endParaRPr>
            </a:p>
          </p:txBody>
        </p:sp>
      </p:grpSp>
      <p:graphicFrame>
        <p:nvGraphicFramePr>
          <p:cNvPr id="43" name="Google Shape;373;p20">
            <a:extLst>
              <a:ext uri="{FF2B5EF4-FFF2-40B4-BE49-F238E27FC236}">
                <a16:creationId xmlns:a16="http://schemas.microsoft.com/office/drawing/2014/main" id="{3A49C883-7689-4367-9448-5487C811E827}"/>
              </a:ext>
            </a:extLst>
          </p:cNvPr>
          <p:cNvGraphicFramePr/>
          <p:nvPr>
            <p:extLst>
              <p:ext uri="{D42A27DB-BD31-4B8C-83A1-F6EECF244321}">
                <p14:modId xmlns:p14="http://schemas.microsoft.com/office/powerpoint/2010/main" val="3850649673"/>
              </p:ext>
            </p:extLst>
          </p:nvPr>
        </p:nvGraphicFramePr>
        <p:xfrm>
          <a:off x="12535622" y="1810772"/>
          <a:ext cx="3293125" cy="6147913"/>
        </p:xfrm>
        <a:graphic>
          <a:graphicData uri="http://schemas.openxmlformats.org/drawingml/2006/table">
            <a:tbl>
              <a:tblPr>
                <a:noFill/>
              </a:tblPr>
              <a:tblGrid>
                <a:gridCol w="1895915">
                  <a:extLst>
                    <a:ext uri="{9D8B030D-6E8A-4147-A177-3AD203B41FA5}">
                      <a16:colId xmlns:a16="http://schemas.microsoft.com/office/drawing/2014/main" val="20000"/>
                    </a:ext>
                  </a:extLst>
                </a:gridCol>
                <a:gridCol w="1397210">
                  <a:extLst>
                    <a:ext uri="{9D8B030D-6E8A-4147-A177-3AD203B41FA5}">
                      <a16:colId xmlns:a16="http://schemas.microsoft.com/office/drawing/2014/main" val="20001"/>
                    </a:ext>
                  </a:extLst>
                </a:gridCol>
              </a:tblGrid>
              <a:tr h="1329325">
                <a:tc>
                  <a:txBody>
                    <a:bodyPr/>
                    <a:lstStyle/>
                    <a:p>
                      <a:pPr marL="0" lvl="0" indent="0" algn="ctr" rtl="0">
                        <a:spcBef>
                          <a:spcPts val="0"/>
                        </a:spcBef>
                        <a:spcAft>
                          <a:spcPts val="0"/>
                        </a:spcAft>
                        <a:buNone/>
                      </a:pPr>
                      <a:r>
                        <a:rPr lang="es-MX" sz="2400" b="1" dirty="0">
                          <a:solidFill>
                            <a:schemeClr val="lt1"/>
                          </a:solidFill>
                          <a:latin typeface="Roboto Condensed" panose="02000000000000000000" pitchFamily="2" charset="0"/>
                          <a:ea typeface="Roboto Condensed" panose="02000000000000000000" pitchFamily="2" charset="0"/>
                          <a:cs typeface="Fira Sans Extra Condensed"/>
                          <a:sym typeface="Fira Sans Extra Condensed"/>
                        </a:rPr>
                        <a:t>Rango</a:t>
                      </a:r>
                    </a:p>
                    <a:p>
                      <a:pPr marL="0" lvl="0" indent="0" algn="ctr" rtl="0">
                        <a:spcBef>
                          <a:spcPts val="0"/>
                        </a:spcBef>
                        <a:spcAft>
                          <a:spcPts val="0"/>
                        </a:spcAft>
                        <a:buNone/>
                      </a:pPr>
                      <a:r>
                        <a:rPr lang="es-MX" sz="2400" b="1" dirty="0">
                          <a:solidFill>
                            <a:schemeClr val="lt1"/>
                          </a:solidFill>
                          <a:latin typeface="Roboto Condensed" panose="02000000000000000000" pitchFamily="2" charset="0"/>
                          <a:ea typeface="Roboto Condensed" panose="02000000000000000000" pitchFamily="2" charset="0"/>
                          <a:cs typeface="Fira Sans Extra Condensed"/>
                          <a:sym typeface="Fira Sans Extra Condensed"/>
                        </a:rPr>
                        <a:t>De edad </a:t>
                      </a:r>
                      <a:endParaRPr sz="2400" b="1" dirty="0">
                        <a:solidFill>
                          <a:schemeClr val="lt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noFill/>
                      <a:prstDash val="solid"/>
                      <a:round/>
                      <a:headEnd type="none" w="sm" len="sm"/>
                      <a:tailEnd type="none" w="sm" len="sm"/>
                    </a:lnB>
                    <a:solidFill>
                      <a:srgbClr val="EC748C"/>
                    </a:solidFill>
                  </a:tcPr>
                </a:tc>
                <a:tc>
                  <a:txBody>
                    <a:bodyPr/>
                    <a:lstStyle/>
                    <a:p>
                      <a:pPr marL="0" lvl="0" indent="0" algn="ctr" rtl="0">
                        <a:spcBef>
                          <a:spcPts val="0"/>
                        </a:spcBef>
                        <a:spcAft>
                          <a:spcPts val="0"/>
                        </a:spcAft>
                        <a:buNone/>
                      </a:pPr>
                      <a:r>
                        <a:rPr lang="es-MX" sz="3600" b="1" dirty="0">
                          <a:solidFill>
                            <a:schemeClr val="bg1"/>
                          </a:solidFill>
                          <a:latin typeface="Roboto Condensed" panose="02000000000000000000" pitchFamily="2" charset="0"/>
                          <a:ea typeface="Roboto Condensed" panose="02000000000000000000" pitchFamily="2" charset="0"/>
                          <a:cs typeface="Fira Sans Extra Condensed"/>
                          <a:sym typeface="Fira Sans Extra Condensed"/>
                        </a:rPr>
                        <a:t>%</a:t>
                      </a:r>
                      <a:endParaRPr sz="3600" b="1" dirty="0">
                        <a:solidFill>
                          <a:schemeClr val="bg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C748C"/>
                    </a:solidFill>
                  </a:tcPr>
                </a:tc>
                <a:extLst>
                  <a:ext uri="{0D108BD9-81ED-4DB2-BD59-A6C34878D82A}">
                    <a16:rowId xmlns:a16="http://schemas.microsoft.com/office/drawing/2014/main" val="10001"/>
                  </a:ext>
                </a:extLst>
              </a:tr>
              <a:tr h="956251">
                <a:tc>
                  <a:txBody>
                    <a:bodyPr/>
                    <a:lstStyle/>
                    <a:p>
                      <a:pPr marL="0" lvl="0" indent="0" algn="ctr" rtl="0">
                        <a:spcBef>
                          <a:spcPts val="0"/>
                        </a:spcBef>
                        <a:spcAft>
                          <a:spcPts val="0"/>
                        </a:spcAft>
                        <a:buNone/>
                      </a:pPr>
                      <a:r>
                        <a:rPr lang="es-MX"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18-25</a:t>
                      </a:r>
                      <a:endParaRPr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8DB31"/>
                    </a:solidFill>
                  </a:tcPr>
                </a:tc>
                <a:tc>
                  <a:txBody>
                    <a:bodyPr/>
                    <a:lstStyle/>
                    <a:p>
                      <a:pPr marL="0" lvl="0" indent="0" algn="ctr" rtl="0">
                        <a:spcBef>
                          <a:spcPts val="0"/>
                        </a:spcBef>
                        <a:spcAft>
                          <a:spcPts val="0"/>
                        </a:spcAft>
                        <a:buNone/>
                      </a:pPr>
                      <a:r>
                        <a:rPr lang="en"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17%</a:t>
                      </a:r>
                      <a:endParaRPr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2"/>
                  </a:ext>
                </a:extLst>
              </a:tr>
              <a:tr h="922971">
                <a:tc>
                  <a:txBody>
                    <a:bodyPr/>
                    <a:lstStyle/>
                    <a:p>
                      <a:pPr marL="0" lvl="0" indent="0" algn="ctr" rtl="0">
                        <a:spcBef>
                          <a:spcPts val="0"/>
                        </a:spcBef>
                        <a:spcAft>
                          <a:spcPts val="0"/>
                        </a:spcAft>
                        <a:buNone/>
                      </a:pPr>
                      <a:r>
                        <a:rPr lang="es-MX"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26-35</a:t>
                      </a:r>
                      <a:endParaRPr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8DB31"/>
                    </a:solidFill>
                  </a:tcPr>
                </a:tc>
                <a:tc>
                  <a:txBody>
                    <a:bodyPr/>
                    <a:lstStyle/>
                    <a:p>
                      <a:pPr marL="0" lvl="0" indent="0" algn="ctr" rtl="0">
                        <a:spcBef>
                          <a:spcPts val="0"/>
                        </a:spcBef>
                        <a:spcAft>
                          <a:spcPts val="0"/>
                        </a:spcAft>
                        <a:buNone/>
                      </a:pPr>
                      <a:r>
                        <a:rPr lang="en"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22%</a:t>
                      </a:r>
                      <a:endParaRPr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3"/>
                  </a:ext>
                </a:extLst>
              </a:tr>
              <a:tr h="922971">
                <a:tc>
                  <a:txBody>
                    <a:bodyPr/>
                    <a:lstStyle/>
                    <a:p>
                      <a:pPr marL="0" lvl="0" indent="0" algn="ctr" rtl="0">
                        <a:spcBef>
                          <a:spcPts val="0"/>
                        </a:spcBef>
                        <a:spcAft>
                          <a:spcPts val="0"/>
                        </a:spcAft>
                        <a:buNone/>
                      </a:pPr>
                      <a:r>
                        <a:rPr lang="es-MX"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36-45</a:t>
                      </a:r>
                      <a:endParaRPr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8DB31"/>
                    </a:solidFill>
                  </a:tcPr>
                </a:tc>
                <a:tc>
                  <a:txBody>
                    <a:bodyPr/>
                    <a:lstStyle/>
                    <a:p>
                      <a:pPr marL="0" lvl="0" indent="0" algn="ctr" rtl="0">
                        <a:spcBef>
                          <a:spcPts val="0"/>
                        </a:spcBef>
                        <a:spcAft>
                          <a:spcPts val="0"/>
                        </a:spcAft>
                        <a:buNone/>
                      </a:pPr>
                      <a:r>
                        <a:rPr lang="en"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19%</a:t>
                      </a:r>
                      <a:endParaRPr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1093424">
                <a:tc>
                  <a:txBody>
                    <a:bodyPr/>
                    <a:lstStyle/>
                    <a:p>
                      <a:pPr marL="0" lvl="0" indent="0" algn="ctr" rtl="0">
                        <a:spcBef>
                          <a:spcPts val="0"/>
                        </a:spcBef>
                        <a:spcAft>
                          <a:spcPts val="0"/>
                        </a:spcAft>
                        <a:buNone/>
                      </a:pPr>
                      <a:r>
                        <a:rPr lang="es-MX"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46-55</a:t>
                      </a:r>
                      <a:endParaRPr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8DB31"/>
                    </a:solidFill>
                  </a:tcPr>
                </a:tc>
                <a:tc>
                  <a:txBody>
                    <a:bodyPr/>
                    <a:lstStyle/>
                    <a:p>
                      <a:pPr marL="0" lvl="0" indent="0" algn="ctr" rtl="0">
                        <a:spcBef>
                          <a:spcPts val="0"/>
                        </a:spcBef>
                        <a:spcAft>
                          <a:spcPts val="0"/>
                        </a:spcAft>
                        <a:buNone/>
                      </a:pPr>
                      <a:r>
                        <a:rPr lang="en"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15%</a:t>
                      </a:r>
                      <a:endParaRPr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05"/>
                  </a:ext>
                </a:extLst>
              </a:tr>
              <a:tr h="922971">
                <a:tc>
                  <a:txBody>
                    <a:bodyPr/>
                    <a:lstStyle/>
                    <a:p>
                      <a:pPr marL="0" lvl="0" indent="0" algn="ctr" rtl="0">
                        <a:spcBef>
                          <a:spcPts val="0"/>
                        </a:spcBef>
                        <a:spcAft>
                          <a:spcPts val="0"/>
                        </a:spcAft>
                        <a:buNone/>
                      </a:pPr>
                      <a:r>
                        <a:rPr lang="es-MX"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Más</a:t>
                      </a:r>
                      <a:r>
                        <a:rPr lang="es-MX" sz="2400" b="1" baseline="0"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rPr>
                        <a:t> 55</a:t>
                      </a:r>
                      <a:endParaRPr sz="2400" b="1" dirty="0">
                        <a:solidFill>
                          <a:schemeClr val="tx1"/>
                        </a:solidFill>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8DB31"/>
                    </a:solidFill>
                  </a:tcPr>
                </a:tc>
                <a:tc>
                  <a:txBody>
                    <a:bodyPr/>
                    <a:lstStyle/>
                    <a:p>
                      <a:pPr marL="0" lvl="0" indent="0" algn="ctr" rtl="0">
                        <a:spcBef>
                          <a:spcPts val="0"/>
                        </a:spcBef>
                        <a:spcAft>
                          <a:spcPts val="0"/>
                        </a:spcAft>
                        <a:buNone/>
                      </a:pPr>
                      <a:r>
                        <a:rPr lang="en"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rPr>
                        <a:t>27%</a:t>
                      </a:r>
                      <a:endParaRPr sz="2400" b="1" dirty="0">
                        <a:solidFill>
                          <a:schemeClr val="tx1"/>
                        </a:solidFill>
                        <a:effectLst/>
                        <a:latin typeface="Roboto Condensed" panose="02000000000000000000" pitchFamily="2" charset="0"/>
                        <a:ea typeface="Roboto Condensed" panose="02000000000000000000" pitchFamily="2" charset="0"/>
                        <a:cs typeface="Fira Sans Extra Condensed"/>
                        <a:sym typeface="Fira Sans Extra Condensed"/>
                      </a:endParaRPr>
                    </a:p>
                  </a:txBody>
                  <a:tcPr marL="91425" marR="91425" marT="91425" marB="91425" anchor="ctr">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bl>
          </a:graphicData>
        </a:graphic>
      </p:graphicFrame>
      <p:sp>
        <p:nvSpPr>
          <p:cNvPr id="32" name="CuadroTexto 31">
            <a:extLst>
              <a:ext uri="{FF2B5EF4-FFF2-40B4-BE49-F238E27FC236}">
                <a16:creationId xmlns:a16="http://schemas.microsoft.com/office/drawing/2014/main" id="{5977D1FC-C839-4FE3-8E2B-C25E4D446662}"/>
              </a:ext>
            </a:extLst>
          </p:cNvPr>
          <p:cNvSpPr txBox="1"/>
          <p:nvPr/>
        </p:nvSpPr>
        <p:spPr>
          <a:xfrm>
            <a:off x="4354009" y="4471003"/>
            <a:ext cx="3706486" cy="677108"/>
          </a:xfrm>
          <a:prstGeom prst="rect">
            <a:avLst/>
          </a:prstGeom>
          <a:noFill/>
        </p:spPr>
        <p:txBody>
          <a:bodyPr wrap="square">
            <a:spAutoFit/>
          </a:bodyPr>
          <a:lstStyle/>
          <a:p>
            <a:pPr algn="ctr"/>
            <a:r>
              <a:rPr lang="en-US" sz="2000" b="1" dirty="0">
                <a:solidFill>
                  <a:srgbClr val="9DD91A"/>
                </a:solidFill>
                <a:latin typeface="Roboto Condensed" panose="02000000000000000000" pitchFamily="2" charset="0"/>
                <a:ea typeface="Roboto Condensed" panose="02000000000000000000" pitchFamily="2" charset="0"/>
              </a:rPr>
              <a:t>47% </a:t>
            </a:r>
            <a:r>
              <a:rPr lang="en-US" sz="2000" dirty="0">
                <a:solidFill>
                  <a:prstClr val="black">
                    <a:lumMod val="75000"/>
                    <a:lumOff val="25000"/>
                  </a:prstClr>
                </a:solidFill>
                <a:latin typeface="Roboto Condensed" panose="02000000000000000000" pitchFamily="2" charset="0"/>
                <a:ea typeface="Roboto Condensed" panose="02000000000000000000" pitchFamily="2" charset="0"/>
              </a:rPr>
              <a:t>Hombres</a:t>
            </a:r>
            <a:r>
              <a:rPr lang="en-US" sz="2000" dirty="0">
                <a:solidFill>
                  <a:srgbClr val="931A3D"/>
                </a:solidFill>
                <a:latin typeface="Roboto Condensed" panose="02000000000000000000" pitchFamily="2" charset="0"/>
                <a:ea typeface="Roboto Condensed" panose="02000000000000000000" pitchFamily="2" charset="0"/>
              </a:rPr>
              <a:t> </a:t>
            </a:r>
            <a:r>
              <a:rPr lang="es-CO" sz="2000" dirty="0">
                <a:latin typeface="Roboto Condensed" panose="02000000000000000000" pitchFamily="2" charset="0"/>
                <a:ea typeface="Roboto Condensed" panose="02000000000000000000" pitchFamily="2" charset="0"/>
              </a:rPr>
              <a:t>│</a:t>
            </a:r>
            <a:r>
              <a:rPr lang="es-CO" sz="2000" b="1" dirty="0">
                <a:solidFill>
                  <a:srgbClr val="EC748C"/>
                </a:solidFill>
                <a:latin typeface="Roboto Condensed" panose="02000000000000000000" pitchFamily="2" charset="0"/>
                <a:ea typeface="Roboto Condensed" panose="02000000000000000000" pitchFamily="2" charset="0"/>
              </a:rPr>
              <a:t>53% </a:t>
            </a:r>
            <a:r>
              <a:rPr lang="es-CO" sz="2000" dirty="0">
                <a:solidFill>
                  <a:prstClr val="black">
                    <a:lumMod val="75000"/>
                    <a:lumOff val="25000"/>
                  </a:prstClr>
                </a:solidFill>
                <a:latin typeface="Roboto Condensed" panose="02000000000000000000" pitchFamily="2" charset="0"/>
                <a:ea typeface="Roboto Condensed" panose="02000000000000000000" pitchFamily="2" charset="0"/>
              </a:rPr>
              <a:t>Mujeres</a:t>
            </a:r>
          </a:p>
          <a:p>
            <a:pPr algn="ctr"/>
            <a:endParaRPr lang="es-CO" dirty="0">
              <a:solidFill>
                <a:srgbClr val="F58B1F"/>
              </a:solidFill>
              <a:latin typeface="Century Gothic" panose="020B0502020202020204" pitchFamily="34" charset="0"/>
            </a:endParaRPr>
          </a:p>
        </p:txBody>
      </p:sp>
      <p:sp>
        <p:nvSpPr>
          <p:cNvPr id="26" name="Rectángulo 25"/>
          <p:cNvSpPr/>
          <p:nvPr/>
        </p:nvSpPr>
        <p:spPr>
          <a:xfrm>
            <a:off x="3239206" y="1170452"/>
            <a:ext cx="5887368" cy="461665"/>
          </a:xfrm>
          <a:prstGeom prst="rect">
            <a:avLst/>
          </a:prstGeom>
        </p:spPr>
        <p:txBody>
          <a:bodyPr wrap="square">
            <a:spAutoFit/>
          </a:bodyPr>
          <a:lstStyle/>
          <a:p>
            <a:pPr algn="ctr">
              <a:defRPr sz="1920" b="1" i="0" u="none" strike="noStrike" kern="1200" spc="0" baseline="0">
                <a:solidFill>
                  <a:prstClr val="black">
                    <a:lumMod val="65000"/>
                    <a:lumOff val="35000"/>
                  </a:prstClr>
                </a:solidFill>
                <a:latin typeface="+mn-lt"/>
                <a:ea typeface="+mn-ea"/>
                <a:cs typeface="+mn-cs"/>
              </a:defRPr>
            </a:pPr>
            <a:r>
              <a:rPr lang="es-CO" sz="2400" b="1" dirty="0">
                <a:solidFill>
                  <a:prstClr val="black">
                    <a:lumMod val="65000"/>
                    <a:lumOff val="35000"/>
                  </a:prstClr>
                </a:solidFill>
                <a:latin typeface="Roboto Condensed" panose="02000000000000000000" pitchFamily="2" charset="0"/>
                <a:ea typeface="Roboto Condensed" panose="02000000000000000000" pitchFamily="2" charset="0"/>
              </a:rPr>
              <a:t>Género</a:t>
            </a:r>
          </a:p>
        </p:txBody>
      </p:sp>
      <p:cxnSp>
        <p:nvCxnSpPr>
          <p:cNvPr id="19" name="Conector recto 18">
            <a:extLst>
              <a:ext uri="{FF2B5EF4-FFF2-40B4-BE49-F238E27FC236}">
                <a16:creationId xmlns:a16="http://schemas.microsoft.com/office/drawing/2014/main" id="{B472BA96-B446-448C-9137-D73F49907AF3}"/>
              </a:ext>
            </a:extLst>
          </p:cNvPr>
          <p:cNvCxnSpPr>
            <a:cxnSpLocks/>
          </p:cNvCxnSpPr>
          <p:nvPr/>
        </p:nvCxnSpPr>
        <p:spPr>
          <a:xfrm>
            <a:off x="10803875" y="796343"/>
            <a:ext cx="0" cy="7087827"/>
          </a:xfrm>
          <a:prstGeom prst="line">
            <a:avLst/>
          </a:prstGeom>
          <a:ln>
            <a:solidFill>
              <a:srgbClr val="A5A5A5"/>
            </a:solidFill>
            <a:prstDash val="lgDash"/>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rotWithShape="1">
          <a:blip r:embed="rId5"/>
          <a:srcRect l="1509" t="1725" r="1867" b="3392"/>
          <a:stretch/>
        </p:blipFill>
        <p:spPr>
          <a:xfrm>
            <a:off x="1888475" y="5432967"/>
            <a:ext cx="8048493" cy="3274219"/>
          </a:xfrm>
          <a:prstGeom prst="rect">
            <a:avLst/>
          </a:prstGeom>
        </p:spPr>
      </p:pic>
    </p:spTree>
    <p:extLst>
      <p:ext uri="{BB962C8B-B14F-4D97-AF65-F5344CB8AC3E}">
        <p14:creationId xmlns:p14="http://schemas.microsoft.com/office/powerpoint/2010/main" val="292059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806853182"/>
              </p:ext>
            </p:extLst>
          </p:nvPr>
        </p:nvGraphicFramePr>
        <p:xfrm>
          <a:off x="3810000" y="5046750"/>
          <a:ext cx="11176000" cy="421052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p:cNvPicPr>
          <p:nvPr/>
        </p:nvPicPr>
        <p:blipFill>
          <a:blip r:embed="rId3"/>
          <a:srcRect/>
          <a:stretch>
            <a:fillRect/>
          </a:stretch>
        </p:blipFill>
        <p:spPr>
          <a:xfrm>
            <a:off x="16789776" y="9258301"/>
            <a:ext cx="1305449" cy="887881"/>
          </a:xfrm>
          <a:prstGeom prst="rect">
            <a:avLst/>
          </a:prstGeom>
        </p:spPr>
      </p:pic>
      <p:sp>
        <p:nvSpPr>
          <p:cNvPr id="5" name="AutoShape 3"/>
          <p:cNvSpPr/>
          <p:nvPr/>
        </p:nvSpPr>
        <p:spPr>
          <a:xfrm rot="-5400000">
            <a:off x="8100820" y="1942029"/>
            <a:ext cx="304592" cy="16506232"/>
          </a:xfrm>
          <a:prstGeom prst="rect">
            <a:avLst/>
          </a:prstGeom>
          <a:solidFill>
            <a:srgbClr val="F8DB31"/>
          </a:solidFill>
        </p:spPr>
      </p:sp>
      <p:sp>
        <p:nvSpPr>
          <p:cNvPr id="6" name="AutoShape 4"/>
          <p:cNvSpPr/>
          <p:nvPr/>
        </p:nvSpPr>
        <p:spPr>
          <a:xfrm rot="-5400000">
            <a:off x="8142284" y="1445320"/>
            <a:ext cx="221664" cy="16506232"/>
          </a:xfrm>
          <a:prstGeom prst="rect">
            <a:avLst/>
          </a:prstGeom>
          <a:solidFill>
            <a:srgbClr val="9DD91A"/>
          </a:solidFill>
        </p:spPr>
      </p:sp>
      <p:sp>
        <p:nvSpPr>
          <p:cNvPr id="7" name="AutoShape 5"/>
          <p:cNvSpPr/>
          <p:nvPr/>
        </p:nvSpPr>
        <p:spPr>
          <a:xfrm rot="-5400000">
            <a:off x="8139083" y="1220455"/>
            <a:ext cx="228067" cy="16506232"/>
          </a:xfrm>
          <a:prstGeom prst="rect">
            <a:avLst/>
          </a:prstGeom>
          <a:solidFill>
            <a:srgbClr val="EC748C"/>
          </a:solidFill>
        </p:spPr>
      </p:sp>
      <p:sp>
        <p:nvSpPr>
          <p:cNvPr id="8" name="AutoShape 6"/>
          <p:cNvSpPr/>
          <p:nvPr/>
        </p:nvSpPr>
        <p:spPr>
          <a:xfrm rot="-5400000">
            <a:off x="8127759" y="1664375"/>
            <a:ext cx="250716" cy="16506232"/>
          </a:xfrm>
          <a:prstGeom prst="rect">
            <a:avLst/>
          </a:prstGeom>
          <a:solidFill>
            <a:srgbClr val="5BC6D0"/>
          </a:solidFill>
        </p:spPr>
      </p:sp>
      <p:pic>
        <p:nvPicPr>
          <p:cNvPr id="9" name="Picture 5"/>
          <p:cNvPicPr>
            <a:picLocks noChangeAspect="1"/>
          </p:cNvPicPr>
          <p:nvPr/>
        </p:nvPicPr>
        <p:blipFill>
          <a:blip r:embed="rId4"/>
          <a:srcRect/>
          <a:stretch>
            <a:fillRect/>
          </a:stretch>
        </p:blipFill>
        <p:spPr>
          <a:xfrm>
            <a:off x="152400" y="70057"/>
            <a:ext cx="2438400" cy="1320099"/>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1564684677"/>
              </p:ext>
            </p:extLst>
          </p:nvPr>
        </p:nvGraphicFramePr>
        <p:xfrm>
          <a:off x="3352800" y="581561"/>
          <a:ext cx="11811000" cy="436292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p:cNvSpPr txBox="1"/>
          <p:nvPr/>
        </p:nvSpPr>
        <p:spPr>
          <a:xfrm>
            <a:off x="152400" y="8877300"/>
            <a:ext cx="1266693" cy="369332"/>
          </a:xfrm>
          <a:prstGeom prst="rect">
            <a:avLst/>
          </a:prstGeom>
          <a:noFill/>
        </p:spPr>
        <p:txBody>
          <a:bodyPr wrap="none" rtlCol="0">
            <a:spAutoFit/>
          </a:bodyPr>
          <a:lstStyle/>
          <a:p>
            <a:r>
              <a:rPr lang="es-CO" dirty="0"/>
              <a:t>Base: 1.817</a:t>
            </a:r>
          </a:p>
        </p:txBody>
      </p:sp>
    </p:spTree>
    <p:extLst>
      <p:ext uri="{BB962C8B-B14F-4D97-AF65-F5344CB8AC3E}">
        <p14:creationId xmlns:p14="http://schemas.microsoft.com/office/powerpoint/2010/main" val="2457998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2352</Words>
  <Application>Microsoft Macintosh PowerPoint</Application>
  <PresentationFormat>Personalizado</PresentationFormat>
  <Paragraphs>608</Paragraphs>
  <Slides>40</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40</vt:i4>
      </vt:variant>
    </vt:vector>
  </HeadingPairs>
  <TitlesOfParts>
    <vt:vector size="49" baseType="lpstr">
      <vt:lpstr>Roboto Condensed Bold</vt:lpstr>
      <vt:lpstr>Fira Sans Extra Condensed</vt:lpstr>
      <vt:lpstr>Arial</vt:lpstr>
      <vt:lpstr>Helvetica</vt:lpstr>
      <vt:lpstr>Fira Sans</vt:lpstr>
      <vt:lpstr>Century Gothic</vt:lpstr>
      <vt:lpstr>Calibri</vt:lpstr>
      <vt:lpstr>Roboto Condensed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011-22 CMPNN</dc:title>
  <dc:creator>Usuario</dc:creator>
  <cp:lastModifiedBy>Microsoft Office User</cp:lastModifiedBy>
  <cp:revision>195</cp:revision>
  <dcterms:created xsi:type="dcterms:W3CDTF">2006-08-16T00:00:00Z</dcterms:created>
  <dcterms:modified xsi:type="dcterms:W3CDTF">2023-06-21T16:30:29Z</dcterms:modified>
  <dc:identifier>DAFRkWyIrYM</dc:identifier>
</cp:coreProperties>
</file>